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notesMasterIdLst>
    <p:notesMasterId r:id="rId12"/>
  </p:notesMasterIdLst>
  <p:sldIdLst>
    <p:sldId id="256" r:id="rId2"/>
    <p:sldId id="259" r:id="rId3"/>
    <p:sldId id="260" r:id="rId4"/>
    <p:sldId id="261" r:id="rId5"/>
    <p:sldId id="262" r:id="rId6"/>
    <p:sldId id="263" r:id="rId7"/>
    <p:sldId id="334" r:id="rId8"/>
    <p:sldId id="336" r:id="rId9"/>
    <p:sldId id="337" r:id="rId10"/>
    <p:sldId id="338" r:id="rId11"/>
  </p:sldIdLst>
  <p:sldSz cx="9144000" cy="6858000" type="screen4x3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E944"/>
    <a:srgbClr val="EFE864"/>
    <a:srgbClr val="C90712"/>
    <a:srgbClr val="BF0F5A"/>
    <a:srgbClr val="86132E"/>
    <a:srgbClr val="E37858"/>
    <a:srgbClr val="F2B055"/>
    <a:srgbClr val="92D050"/>
    <a:srgbClr val="00B050"/>
    <a:srgbClr val="942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19"/>
    <p:restoredTop sz="94648"/>
  </p:normalViewPr>
  <p:slideViewPr>
    <p:cSldViewPr snapToGrid="0" snapToObjects="1">
      <p:cViewPr>
        <p:scale>
          <a:sx n="100" d="100"/>
          <a:sy n="100" d="100"/>
        </p:scale>
        <p:origin x="1032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186CE7-D8CF-5549-AD87-DF4A2FFBC292}" type="datetimeFigureOut">
              <a:rPr lang="en-US" smtClean="0"/>
              <a:t>8/11/24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DBC6E7-5CE2-E141-ADF1-23FF3FD1BD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938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4400">
                <a:solidFill>
                  <a:schemeClr val="tx1"/>
                </a:solidFill>
                <a:latin typeface="Optima" panose="02000503060000020004" pitchFamily="2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>
                <a:latin typeface="Optima" panose="02000503060000020004" pitchFamily="2" charset="0"/>
              </a:rPr>
              <a:t>Dr ADAH Sachs</a:t>
            </a:r>
          </a:p>
          <a:p>
            <a:r>
              <a:rPr lang="en-US" dirty="0">
                <a:latin typeface="Optima" panose="02000503060000020004" pitchFamily="2" charset="0"/>
              </a:rPr>
              <a:t>PLACE,  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0CF50-F2C5-504D-98EE-DA9FABDD84A5}" type="datetimeFigureOut">
              <a:rPr lang="en-US" smtClean="0"/>
              <a:t>8/11/24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4651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4E30CF50-F2C5-504D-98EE-DA9FABDD84A5}" type="datetimeFigureOut">
              <a:rPr lang="en-US" smtClean="0"/>
              <a:t>8/11/24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99F1-5665-E642-A8D6-4DDB7969E6CE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693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0CF50-F2C5-504D-98EE-DA9FABDD84A5}" type="datetimeFigureOut">
              <a:rPr lang="en-US" smtClean="0"/>
              <a:t>8/11/24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99F1-5665-E642-A8D6-4DDB7969E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8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0CF50-F2C5-504D-98EE-DA9FABDD84A5}" type="datetimeFigureOut">
              <a:rPr lang="en-US" smtClean="0"/>
              <a:t>8/11/24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99F1-5665-E642-A8D6-4DDB7969E6C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3881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4895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E3E0F8C-565C-5B47-8032-6B3DC97A3147}"/>
              </a:ext>
            </a:extLst>
          </p:cNvPr>
          <p:cNvSpPr/>
          <p:nvPr userDrawn="1"/>
        </p:nvSpPr>
        <p:spPr>
          <a:xfrm>
            <a:off x="350476" y="296663"/>
            <a:ext cx="8515350" cy="5532637"/>
          </a:xfrm>
          <a:prstGeom prst="rect">
            <a:avLst/>
          </a:prstGeom>
          <a:noFill/>
          <a:ln w="635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B5B4D6-EB00-D84B-9B9B-56A33FDADE4A}"/>
              </a:ext>
            </a:extLst>
          </p:cNvPr>
          <p:cNvSpPr txBox="1"/>
          <p:nvPr userDrawn="1"/>
        </p:nvSpPr>
        <p:spPr>
          <a:xfrm>
            <a:off x="510961" y="689342"/>
            <a:ext cx="8165804" cy="2369880"/>
          </a:xfrm>
          <a:prstGeom prst="rect">
            <a:avLst/>
          </a:prstGeom>
          <a:noFill/>
          <a:ln w="85725" cmpd="thinThick"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US" sz="3600" dirty="0">
              <a:solidFill>
                <a:schemeClr val="accent2">
                  <a:lumMod val="75000"/>
                </a:schemeClr>
              </a:solidFill>
              <a:latin typeface="Optima" panose="02000503060000020004" pitchFamily="2" charset="0"/>
            </a:endParaRPr>
          </a:p>
          <a:p>
            <a:pPr algn="ctr"/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B311050-3A24-5443-A4EB-EBFC298572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1175" y="442913"/>
            <a:ext cx="8166100" cy="5272087"/>
          </a:xfrm>
        </p:spPr>
        <p:txBody>
          <a:bodyPr/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3200"/>
            </a:lvl2pPr>
            <a:lvl3pPr marL="914400" indent="0">
              <a:buNone/>
              <a:defRPr sz="2400"/>
            </a:lvl3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45346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0CF50-F2C5-504D-98EE-DA9FABDD84A5}" type="datetimeFigureOut">
              <a:rPr lang="en-US" smtClean="0"/>
              <a:t>8/11/24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99F1-5665-E642-A8D6-4DDB7969E6CE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9233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0CF50-F2C5-504D-98EE-DA9FABDD84A5}" type="datetimeFigureOut">
              <a:rPr lang="en-US" smtClean="0"/>
              <a:t>8/11/24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99F1-5665-E642-A8D6-4DDB7969E6C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5916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0CF50-F2C5-504D-98EE-DA9FABDD84A5}" type="datetimeFigureOut">
              <a:rPr lang="en-US" smtClean="0"/>
              <a:t>8/11/24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99F1-5665-E642-A8D6-4DDB7969E6CE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805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0CF50-F2C5-504D-98EE-DA9FABDD84A5}" type="datetimeFigureOut">
              <a:rPr lang="en-US" smtClean="0"/>
              <a:t>8/11/24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99F1-5665-E642-A8D6-4DDB7969E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035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0CF50-F2C5-504D-98EE-DA9FABDD84A5}" type="datetimeFigureOut">
              <a:rPr lang="en-US" smtClean="0"/>
              <a:t>8/11/24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99F1-5665-E642-A8D6-4DDB7969E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68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0CF50-F2C5-504D-98EE-DA9FABDD84A5}" type="datetimeFigureOut">
              <a:rPr lang="en-US" smtClean="0"/>
              <a:t>8/11/24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99F1-5665-E642-A8D6-4DDB7969E6CE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6954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0CF50-F2C5-504D-98EE-DA9FABDD84A5}" type="datetimeFigureOut">
              <a:rPr lang="en-US" smtClean="0"/>
              <a:t>8/11/24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AB199F1-5665-E642-A8D6-4DDB7969E6C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68DC19-F308-0246-B445-BA51F7EB614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756401" y="5857469"/>
            <a:ext cx="2387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dirty="0">
                <a:latin typeface="Optima" panose="02000503060000020004" pitchFamily="2" charset="0"/>
              </a:rPr>
              <a:t>© Adah Sachs 2024</a:t>
            </a:r>
          </a:p>
        </p:txBody>
      </p:sp>
    </p:spTree>
    <p:extLst>
      <p:ext uri="{BB962C8B-B14F-4D97-AF65-F5344CB8AC3E}">
        <p14:creationId xmlns:p14="http://schemas.microsoft.com/office/powerpoint/2010/main" val="1099699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52" r:id="rId2"/>
    <p:sldLayoutId id="2147483847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8" r:id="rId9"/>
    <p:sldLayoutId id="2147483849" r:id="rId10"/>
    <p:sldLayoutId id="2147483850" r:id="rId11"/>
    <p:sldLayoutId id="2147483851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2">
              <a:lumMod val="75000"/>
            </a:schemeClr>
          </a:solidFill>
          <a:effectLst/>
          <a:latin typeface="Optima" panose="02000503060000020004" pitchFamily="2" charset="0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accent2">
              <a:lumMod val="75000"/>
            </a:schemeClr>
          </a:solidFill>
          <a:effectLst/>
          <a:latin typeface="Optima" panose="02000503060000020004" pitchFamily="2" charset="0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accent2">
              <a:lumMod val="75000"/>
            </a:schemeClr>
          </a:solidFill>
          <a:effectLst/>
          <a:latin typeface="Optima" panose="02000503060000020004" pitchFamily="2" charset="0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accent2">
              <a:lumMod val="75000"/>
            </a:schemeClr>
          </a:solidFill>
          <a:effectLst/>
          <a:latin typeface="Optima" panose="02000503060000020004" pitchFamily="2" charset="0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accent2">
              <a:lumMod val="75000"/>
            </a:schemeClr>
          </a:solidFill>
          <a:effectLst/>
          <a:latin typeface="Optima" panose="02000503060000020004" pitchFamily="2" charset="0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accent2">
              <a:lumMod val="75000"/>
            </a:schemeClr>
          </a:solidFill>
          <a:effectLst/>
          <a:latin typeface="Optima" panose="0200050306000002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63AE9-C466-5C47-9629-A92E0B2D7E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</a:pPr>
            <a:r>
              <a:rPr lang="en-GB" sz="3200" dirty="0">
                <a:ea typeface="+mn-ea"/>
                <a:cs typeface="+mn-cs"/>
              </a:rPr>
              <a:t>Attachment AND DID: survival, destruction and healing</a:t>
            </a:r>
            <a:br>
              <a:rPr lang="en-GB" sz="3200" dirty="0">
                <a:ea typeface="+mn-ea"/>
                <a:cs typeface="+mn-cs"/>
              </a:rPr>
            </a:br>
            <a:br>
              <a:rPr lang="en-GB" sz="3200" dirty="0">
                <a:ea typeface="+mn-ea"/>
                <a:cs typeface="+mn-cs"/>
              </a:rPr>
            </a:br>
            <a:r>
              <a:rPr lang="en-GB" sz="2400" dirty="0">
                <a:ea typeface="+mn-ea"/>
                <a:cs typeface="+mn-cs"/>
              </a:rPr>
              <a:t>SMART, August 2024</a:t>
            </a:r>
            <a:endParaRPr lang="en-US" sz="2400" dirty="0"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3AD1E7-0098-2540-8903-9D1B5CAC20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Optima" panose="02000503060000020004" pitchFamily="2" charset="0"/>
              </a:rPr>
              <a:t>Dr ADAH Sachs</a:t>
            </a:r>
          </a:p>
          <a:p>
            <a:r>
              <a:rPr lang="en-US" cap="none" dirty="0" err="1"/>
              <a:t>a.sachs@mac.com</a:t>
            </a:r>
            <a:endParaRPr lang="en-US" cap="none" dirty="0">
              <a:latin typeface="Optima" panose="0200050306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758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37E2080-A14E-2C4A-B7EE-CEC37501C300}"/>
              </a:ext>
            </a:extLst>
          </p:cNvPr>
          <p:cNvSpPr txBox="1"/>
          <p:nvPr/>
        </p:nvSpPr>
        <p:spPr>
          <a:xfrm>
            <a:off x="234684" y="2843983"/>
            <a:ext cx="855902" cy="369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latin typeface="Optima" panose="02000503060000020004" pitchFamily="2" charset="0"/>
              </a:rPr>
              <a:t>Abuse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AB6B8B-A601-7C44-93EF-F96CD3C1ED69}"/>
              </a:ext>
            </a:extLst>
          </p:cNvPr>
          <p:cNvSpPr txBox="1"/>
          <p:nvPr/>
        </p:nvSpPr>
        <p:spPr>
          <a:xfrm>
            <a:off x="3697763" y="2835770"/>
            <a:ext cx="855902" cy="369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latin typeface="Optima" panose="02000503060000020004" pitchFamily="2" charset="0"/>
              </a:rPr>
              <a:t>Abuse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02CA5C-0734-E844-A537-DB7F395F6B3D}"/>
              </a:ext>
            </a:extLst>
          </p:cNvPr>
          <p:cNvSpPr txBox="1"/>
          <p:nvPr/>
        </p:nvSpPr>
        <p:spPr>
          <a:xfrm>
            <a:off x="1808984" y="1691150"/>
            <a:ext cx="1559404" cy="369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latin typeface="Optima" panose="02000503060000020004" pitchFamily="2" charset="0"/>
              </a:rPr>
              <a:t>Dissociation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0B5A0F-F26D-D746-9DC8-096CF2611249}"/>
              </a:ext>
            </a:extLst>
          </p:cNvPr>
          <p:cNvSpPr txBox="1"/>
          <p:nvPr/>
        </p:nvSpPr>
        <p:spPr>
          <a:xfrm>
            <a:off x="1140257" y="2346942"/>
            <a:ext cx="983207" cy="923320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solidFill>
                  <a:srgbClr val="FF0000"/>
                </a:solidFill>
                <a:latin typeface="Optima" panose="02000503060000020004" pitchFamily="2" charset="0"/>
              </a:rPr>
              <a:t>Pain, terror, horror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3F1D47-6141-1745-AFB3-A87878F81B6C}"/>
              </a:ext>
            </a:extLst>
          </p:cNvPr>
          <p:cNvSpPr txBox="1"/>
          <p:nvPr/>
        </p:nvSpPr>
        <p:spPr>
          <a:xfrm>
            <a:off x="2564542" y="2209494"/>
            <a:ext cx="1337139" cy="646321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solidFill>
                  <a:srgbClr val="FF0000"/>
                </a:solidFill>
                <a:latin typeface="Optima" panose="02000503060000020004" pitchFamily="2" charset="0"/>
              </a:rPr>
              <a:t>Allows for (passively)</a:t>
            </a:r>
          </a:p>
        </p:txBody>
      </p:sp>
      <p:grpSp>
        <p:nvGrpSpPr>
          <p:cNvPr id="7" name="Group 58">
            <a:extLst>
              <a:ext uri="{FF2B5EF4-FFF2-40B4-BE49-F238E27FC236}">
                <a16:creationId xmlns:a16="http://schemas.microsoft.com/office/drawing/2014/main" id="{48F2F833-DC1D-6D40-AA92-131E37A8772C}"/>
              </a:ext>
            </a:extLst>
          </p:cNvPr>
          <p:cNvGrpSpPr/>
          <p:nvPr/>
        </p:nvGrpSpPr>
        <p:grpSpPr>
          <a:xfrm>
            <a:off x="1090585" y="2086659"/>
            <a:ext cx="718399" cy="757324"/>
            <a:chOff x="1090585" y="2086659"/>
            <a:chExt cx="718398" cy="757324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C66491DF-1B9D-4641-8E2F-753F51BFB30A}"/>
                </a:ext>
              </a:extLst>
            </p:cNvPr>
            <p:cNvCxnSpPr/>
            <p:nvPr/>
          </p:nvCxnSpPr>
          <p:spPr>
            <a:xfrm flipV="1">
              <a:off x="1322820" y="2086659"/>
              <a:ext cx="486163" cy="26028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970CD4-8A58-6144-AF98-AA527CBD2B70}"/>
                </a:ext>
              </a:extLst>
            </p:cNvPr>
            <p:cNvCxnSpPr/>
            <p:nvPr/>
          </p:nvCxnSpPr>
          <p:spPr>
            <a:xfrm rot="5400000" flipH="1" flipV="1">
              <a:off x="958184" y="2479344"/>
              <a:ext cx="497040" cy="23223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68">
            <a:extLst>
              <a:ext uri="{FF2B5EF4-FFF2-40B4-BE49-F238E27FC236}">
                <a16:creationId xmlns:a16="http://schemas.microsoft.com/office/drawing/2014/main" id="{1AC829CD-5E96-6449-8E6B-B1807FFF597E}"/>
              </a:ext>
            </a:extLst>
          </p:cNvPr>
          <p:cNvGrpSpPr/>
          <p:nvPr/>
        </p:nvGrpSpPr>
        <p:grpSpPr>
          <a:xfrm rot="16200000" flipH="1" flipV="1">
            <a:off x="3387852" y="2041017"/>
            <a:ext cx="718398" cy="757324"/>
            <a:chOff x="1090585" y="2086659"/>
            <a:chExt cx="718398" cy="757324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5D56FCC1-2AD6-2547-B6C3-E9F9E136287D}"/>
                </a:ext>
              </a:extLst>
            </p:cNvPr>
            <p:cNvCxnSpPr/>
            <p:nvPr/>
          </p:nvCxnSpPr>
          <p:spPr>
            <a:xfrm flipV="1">
              <a:off x="1322820" y="2086659"/>
              <a:ext cx="486163" cy="26028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0E27002-062D-5443-8438-6544B1E76AB1}"/>
                </a:ext>
              </a:extLst>
            </p:cNvPr>
            <p:cNvCxnSpPr/>
            <p:nvPr/>
          </p:nvCxnSpPr>
          <p:spPr>
            <a:xfrm rot="5400000" flipH="1" flipV="1">
              <a:off x="958184" y="2479344"/>
              <a:ext cx="497040" cy="23223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67076126-4CFB-854C-81EF-0672AED93A14}"/>
              </a:ext>
            </a:extLst>
          </p:cNvPr>
          <p:cNvSpPr txBox="1"/>
          <p:nvPr/>
        </p:nvSpPr>
        <p:spPr>
          <a:xfrm>
            <a:off x="7158778" y="2840645"/>
            <a:ext cx="855902" cy="369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latin typeface="Optima" panose="02000503060000020004" pitchFamily="2" charset="0"/>
              </a:rPr>
              <a:t>Abuse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4E8975F-ABEC-0D48-9C78-88DCEC1A7DDC}"/>
              </a:ext>
            </a:extLst>
          </p:cNvPr>
          <p:cNvSpPr txBox="1"/>
          <p:nvPr/>
        </p:nvSpPr>
        <p:spPr>
          <a:xfrm>
            <a:off x="5270000" y="1696025"/>
            <a:ext cx="1559404" cy="369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latin typeface="Optima" panose="02000503060000020004" pitchFamily="2" charset="0"/>
              </a:rPr>
              <a:t>Dissociation</a:t>
            </a:r>
          </a:p>
        </p:txBody>
      </p:sp>
      <p:grpSp>
        <p:nvGrpSpPr>
          <p:cNvPr id="15" name="Group 81">
            <a:extLst>
              <a:ext uri="{FF2B5EF4-FFF2-40B4-BE49-F238E27FC236}">
                <a16:creationId xmlns:a16="http://schemas.microsoft.com/office/drawing/2014/main" id="{F0C69934-0282-8F40-9699-9923835D9B13}"/>
              </a:ext>
            </a:extLst>
          </p:cNvPr>
          <p:cNvGrpSpPr/>
          <p:nvPr/>
        </p:nvGrpSpPr>
        <p:grpSpPr>
          <a:xfrm>
            <a:off x="4551601" y="2091534"/>
            <a:ext cx="718399" cy="757324"/>
            <a:chOff x="1090585" y="2086659"/>
            <a:chExt cx="718398" cy="757324"/>
          </a:xfrm>
        </p:grpSpPr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6C049326-33AF-7E41-BC6E-99A6C38F5C3E}"/>
                </a:ext>
              </a:extLst>
            </p:cNvPr>
            <p:cNvCxnSpPr/>
            <p:nvPr/>
          </p:nvCxnSpPr>
          <p:spPr>
            <a:xfrm flipV="1">
              <a:off x="1322820" y="2086659"/>
              <a:ext cx="486163" cy="26028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AFD805F-28E5-D047-BB4D-4245BD4DEA2A}"/>
                </a:ext>
              </a:extLst>
            </p:cNvPr>
            <p:cNvCxnSpPr/>
            <p:nvPr/>
          </p:nvCxnSpPr>
          <p:spPr>
            <a:xfrm rot="5400000" flipH="1" flipV="1">
              <a:off x="958184" y="2479344"/>
              <a:ext cx="497040" cy="23223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87">
            <a:extLst>
              <a:ext uri="{FF2B5EF4-FFF2-40B4-BE49-F238E27FC236}">
                <a16:creationId xmlns:a16="http://schemas.microsoft.com/office/drawing/2014/main" id="{A942BA4D-46A4-AC4E-AB67-EB3722F159AD}"/>
              </a:ext>
            </a:extLst>
          </p:cNvPr>
          <p:cNvGrpSpPr/>
          <p:nvPr/>
        </p:nvGrpSpPr>
        <p:grpSpPr>
          <a:xfrm rot="16200000" flipH="1" flipV="1">
            <a:off x="6848867" y="2045892"/>
            <a:ext cx="718398" cy="757324"/>
            <a:chOff x="1090585" y="2086659"/>
            <a:chExt cx="718398" cy="757324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8BFAFFEB-95F3-BA47-A2DB-D880DA964035}"/>
                </a:ext>
              </a:extLst>
            </p:cNvPr>
            <p:cNvCxnSpPr/>
            <p:nvPr/>
          </p:nvCxnSpPr>
          <p:spPr>
            <a:xfrm flipV="1">
              <a:off x="1322820" y="2086659"/>
              <a:ext cx="486163" cy="26028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EA591C1-3BE3-E045-B030-A70506AE50B4}"/>
                </a:ext>
              </a:extLst>
            </p:cNvPr>
            <p:cNvCxnSpPr/>
            <p:nvPr/>
          </p:nvCxnSpPr>
          <p:spPr>
            <a:xfrm rot="5400000" flipH="1" flipV="1">
              <a:off x="958184" y="2479344"/>
              <a:ext cx="497040" cy="23223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94">
            <a:extLst>
              <a:ext uri="{FF2B5EF4-FFF2-40B4-BE49-F238E27FC236}">
                <a16:creationId xmlns:a16="http://schemas.microsoft.com/office/drawing/2014/main" id="{B5D0E41F-834C-7048-898D-325B111251FF}"/>
              </a:ext>
            </a:extLst>
          </p:cNvPr>
          <p:cNvGrpSpPr/>
          <p:nvPr/>
        </p:nvGrpSpPr>
        <p:grpSpPr>
          <a:xfrm>
            <a:off x="8014681" y="2086658"/>
            <a:ext cx="718399" cy="757324"/>
            <a:chOff x="1090585" y="2086659"/>
            <a:chExt cx="718398" cy="757324"/>
          </a:xfrm>
        </p:grpSpPr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E7328F51-9AA3-5244-806F-39CCFB6ABE7C}"/>
                </a:ext>
              </a:extLst>
            </p:cNvPr>
            <p:cNvCxnSpPr/>
            <p:nvPr/>
          </p:nvCxnSpPr>
          <p:spPr>
            <a:xfrm flipV="1">
              <a:off x="1322820" y="2086659"/>
              <a:ext cx="486163" cy="26028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5DFD0B2-1647-FD40-8584-E06CEF600703}"/>
                </a:ext>
              </a:extLst>
            </p:cNvPr>
            <p:cNvCxnSpPr/>
            <p:nvPr/>
          </p:nvCxnSpPr>
          <p:spPr>
            <a:xfrm rot="5400000" flipH="1" flipV="1">
              <a:off x="958184" y="2479344"/>
              <a:ext cx="497040" cy="23223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9F819835-1E63-2246-84EA-33B608E70AF9}"/>
              </a:ext>
            </a:extLst>
          </p:cNvPr>
          <p:cNvSpPr txBox="1"/>
          <p:nvPr/>
        </p:nvSpPr>
        <p:spPr>
          <a:xfrm>
            <a:off x="8733079" y="1717326"/>
            <a:ext cx="1559404" cy="369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latin typeface="Optima" panose="02000503060000020004" pitchFamily="2" charset="0"/>
              </a:rPr>
              <a:t>Dissociation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8134443-5586-0146-AE12-21613EB12033}"/>
              </a:ext>
            </a:extLst>
          </p:cNvPr>
          <p:cNvSpPr txBox="1"/>
          <p:nvPr/>
        </p:nvSpPr>
        <p:spPr>
          <a:xfrm>
            <a:off x="4693264" y="2360364"/>
            <a:ext cx="989863" cy="923320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solidFill>
                  <a:srgbClr val="FF0000"/>
                </a:solidFill>
                <a:latin typeface="Optima" panose="02000503060000020004" pitchFamily="2" charset="0"/>
              </a:rPr>
              <a:t>Pain, terror, horror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071F246-C2E1-8842-B727-6D745E693B08}"/>
              </a:ext>
            </a:extLst>
          </p:cNvPr>
          <p:cNvSpPr txBox="1"/>
          <p:nvPr/>
        </p:nvSpPr>
        <p:spPr>
          <a:xfrm>
            <a:off x="8011629" y="2360364"/>
            <a:ext cx="998246" cy="923320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solidFill>
                  <a:srgbClr val="FF0000"/>
                </a:solidFill>
                <a:latin typeface="Optima" panose="02000503060000020004" pitchFamily="2" charset="0"/>
              </a:rPr>
              <a:t>Pain, terror, horror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F366586-A9B5-5344-A10F-92EE024B3AD7}"/>
              </a:ext>
            </a:extLst>
          </p:cNvPr>
          <p:cNvSpPr txBox="1"/>
          <p:nvPr/>
        </p:nvSpPr>
        <p:spPr>
          <a:xfrm>
            <a:off x="6002393" y="2219008"/>
            <a:ext cx="1311560" cy="646321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solidFill>
                  <a:srgbClr val="FF0000"/>
                </a:solidFill>
                <a:latin typeface="Optima" panose="02000503060000020004" pitchFamily="2" charset="0"/>
              </a:rPr>
              <a:t>Allows for (passively)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164D3D7-88AA-F349-B2A5-FD2CF3686FCD}"/>
              </a:ext>
            </a:extLst>
          </p:cNvPr>
          <p:cNvSpPr txBox="1"/>
          <p:nvPr/>
        </p:nvSpPr>
        <p:spPr>
          <a:xfrm>
            <a:off x="1808984" y="3962426"/>
            <a:ext cx="1559404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latin typeface="Optima" panose="02000503060000020004" pitchFamily="2" charset="0"/>
              </a:rPr>
              <a:t>Concrete infanticidal attachment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862DF4F-D703-7143-A52A-C537C3EEB76F}"/>
              </a:ext>
            </a:extLst>
          </p:cNvPr>
          <p:cNvSpPr txBox="1"/>
          <p:nvPr/>
        </p:nvSpPr>
        <p:spPr>
          <a:xfrm>
            <a:off x="2917489" y="3185962"/>
            <a:ext cx="1221527" cy="646321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Optima" panose="02000503060000020004" pitchFamily="2" charset="0"/>
              </a:rPr>
              <a:t>Actively seeking</a:t>
            </a:r>
          </a:p>
        </p:txBody>
      </p:sp>
      <p:grpSp>
        <p:nvGrpSpPr>
          <p:cNvPr id="31" name="Group 59">
            <a:extLst>
              <a:ext uri="{FF2B5EF4-FFF2-40B4-BE49-F238E27FC236}">
                <a16:creationId xmlns:a16="http://schemas.microsoft.com/office/drawing/2014/main" id="{601C4F38-B90F-8E46-91AA-611AE512578E}"/>
              </a:ext>
            </a:extLst>
          </p:cNvPr>
          <p:cNvGrpSpPr/>
          <p:nvPr/>
        </p:nvGrpSpPr>
        <p:grpSpPr>
          <a:xfrm flipV="1">
            <a:off x="1090585" y="3205102"/>
            <a:ext cx="718398" cy="757324"/>
            <a:chOff x="1090585" y="2086659"/>
            <a:chExt cx="718398" cy="757324"/>
          </a:xfrm>
        </p:grpSpPr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6291C74B-367F-DE47-8C0D-71DAC59703A1}"/>
                </a:ext>
              </a:extLst>
            </p:cNvPr>
            <p:cNvCxnSpPr/>
            <p:nvPr/>
          </p:nvCxnSpPr>
          <p:spPr>
            <a:xfrm flipV="1">
              <a:off x="1322820" y="2086659"/>
              <a:ext cx="486163" cy="26028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E12DEAD-2305-334C-89E5-3077440FC761}"/>
                </a:ext>
              </a:extLst>
            </p:cNvPr>
            <p:cNvCxnSpPr/>
            <p:nvPr/>
          </p:nvCxnSpPr>
          <p:spPr>
            <a:xfrm rot="5400000" flipH="1" flipV="1">
              <a:off x="958184" y="2479344"/>
              <a:ext cx="497040" cy="23223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71">
            <a:extLst>
              <a:ext uri="{FF2B5EF4-FFF2-40B4-BE49-F238E27FC236}">
                <a16:creationId xmlns:a16="http://schemas.microsoft.com/office/drawing/2014/main" id="{92DF75F4-B15D-E34F-84B6-D60B716EEBF2}"/>
              </a:ext>
            </a:extLst>
          </p:cNvPr>
          <p:cNvGrpSpPr/>
          <p:nvPr/>
        </p:nvGrpSpPr>
        <p:grpSpPr>
          <a:xfrm rot="5400000" flipH="1">
            <a:off x="3387852" y="3224565"/>
            <a:ext cx="718398" cy="757324"/>
            <a:chOff x="1090585" y="2086659"/>
            <a:chExt cx="718398" cy="757324"/>
          </a:xfrm>
        </p:grpSpPr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CEC66634-B35F-1D45-84B8-9619299820CF}"/>
                </a:ext>
              </a:extLst>
            </p:cNvPr>
            <p:cNvCxnSpPr/>
            <p:nvPr/>
          </p:nvCxnSpPr>
          <p:spPr>
            <a:xfrm flipV="1">
              <a:off x="1322820" y="2086659"/>
              <a:ext cx="486163" cy="26028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A92429E0-A15C-BC4C-874B-80BF1E332791}"/>
                </a:ext>
              </a:extLst>
            </p:cNvPr>
            <p:cNvCxnSpPr/>
            <p:nvPr/>
          </p:nvCxnSpPr>
          <p:spPr>
            <a:xfrm rot="5400000" flipH="1" flipV="1">
              <a:off x="958184" y="2479344"/>
              <a:ext cx="497040" cy="23223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431E5E60-99BF-6A4D-889A-50AA86042E97}"/>
              </a:ext>
            </a:extLst>
          </p:cNvPr>
          <p:cNvSpPr txBox="1"/>
          <p:nvPr/>
        </p:nvSpPr>
        <p:spPr>
          <a:xfrm>
            <a:off x="5270000" y="3967301"/>
            <a:ext cx="1559404" cy="9233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latin typeface="Optima" panose="02000503060000020004" pitchFamily="2" charset="0"/>
              </a:rPr>
              <a:t>Concrete infanticidal attachment</a:t>
            </a:r>
          </a:p>
        </p:txBody>
      </p:sp>
      <p:grpSp>
        <p:nvGrpSpPr>
          <p:cNvPr id="38" name="Group 84">
            <a:extLst>
              <a:ext uri="{FF2B5EF4-FFF2-40B4-BE49-F238E27FC236}">
                <a16:creationId xmlns:a16="http://schemas.microsoft.com/office/drawing/2014/main" id="{1FBDB707-CC66-694B-A27F-591D99B9D590}"/>
              </a:ext>
            </a:extLst>
          </p:cNvPr>
          <p:cNvGrpSpPr/>
          <p:nvPr/>
        </p:nvGrpSpPr>
        <p:grpSpPr>
          <a:xfrm flipV="1">
            <a:off x="4551602" y="3209977"/>
            <a:ext cx="718398" cy="757324"/>
            <a:chOff x="1090585" y="2086659"/>
            <a:chExt cx="718398" cy="757324"/>
          </a:xfrm>
        </p:grpSpPr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4136A509-A2C5-8141-BB15-BA33D6DDDD15}"/>
                </a:ext>
              </a:extLst>
            </p:cNvPr>
            <p:cNvCxnSpPr/>
            <p:nvPr/>
          </p:nvCxnSpPr>
          <p:spPr>
            <a:xfrm flipV="1">
              <a:off x="1322820" y="2086659"/>
              <a:ext cx="486163" cy="26028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A33FB69-CF0B-5E41-AD8E-F994DFDB142E}"/>
                </a:ext>
              </a:extLst>
            </p:cNvPr>
            <p:cNvCxnSpPr/>
            <p:nvPr/>
          </p:nvCxnSpPr>
          <p:spPr>
            <a:xfrm rot="5400000" flipH="1" flipV="1">
              <a:off x="958184" y="2479344"/>
              <a:ext cx="497040" cy="23223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90">
            <a:extLst>
              <a:ext uri="{FF2B5EF4-FFF2-40B4-BE49-F238E27FC236}">
                <a16:creationId xmlns:a16="http://schemas.microsoft.com/office/drawing/2014/main" id="{2F79500B-DCEF-B142-BDA5-31F0718B9638}"/>
              </a:ext>
            </a:extLst>
          </p:cNvPr>
          <p:cNvGrpSpPr/>
          <p:nvPr/>
        </p:nvGrpSpPr>
        <p:grpSpPr>
          <a:xfrm rot="5400000" flipH="1">
            <a:off x="6848867" y="3229440"/>
            <a:ext cx="718398" cy="757324"/>
            <a:chOff x="1090585" y="2086659"/>
            <a:chExt cx="718398" cy="757324"/>
          </a:xfrm>
        </p:grpSpPr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D643F285-B707-F546-880B-26697FE700F9}"/>
                </a:ext>
              </a:extLst>
            </p:cNvPr>
            <p:cNvCxnSpPr/>
            <p:nvPr/>
          </p:nvCxnSpPr>
          <p:spPr>
            <a:xfrm flipV="1">
              <a:off x="1322820" y="2086659"/>
              <a:ext cx="486163" cy="26028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AB0E65AD-58FD-2841-98D8-192F6E185DB5}"/>
                </a:ext>
              </a:extLst>
            </p:cNvPr>
            <p:cNvCxnSpPr/>
            <p:nvPr/>
          </p:nvCxnSpPr>
          <p:spPr>
            <a:xfrm rot="5400000" flipH="1" flipV="1">
              <a:off x="958184" y="2479344"/>
              <a:ext cx="497040" cy="23223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97">
            <a:extLst>
              <a:ext uri="{FF2B5EF4-FFF2-40B4-BE49-F238E27FC236}">
                <a16:creationId xmlns:a16="http://schemas.microsoft.com/office/drawing/2014/main" id="{8FBD2882-5888-5B4D-83C6-E1C88A7226F8}"/>
              </a:ext>
            </a:extLst>
          </p:cNvPr>
          <p:cNvGrpSpPr/>
          <p:nvPr/>
        </p:nvGrpSpPr>
        <p:grpSpPr>
          <a:xfrm flipV="1">
            <a:off x="8014682" y="3205101"/>
            <a:ext cx="718398" cy="757324"/>
            <a:chOff x="1090585" y="2086659"/>
            <a:chExt cx="718398" cy="757324"/>
          </a:xfrm>
        </p:grpSpPr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A928BB92-B305-9C46-9432-4CC4E2EDE1A2}"/>
                </a:ext>
              </a:extLst>
            </p:cNvPr>
            <p:cNvCxnSpPr/>
            <p:nvPr/>
          </p:nvCxnSpPr>
          <p:spPr>
            <a:xfrm flipV="1">
              <a:off x="1322820" y="2086659"/>
              <a:ext cx="486163" cy="26028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79A3932B-AFF3-9D43-8F69-D1E30B1ACCCF}"/>
                </a:ext>
              </a:extLst>
            </p:cNvPr>
            <p:cNvCxnSpPr/>
            <p:nvPr/>
          </p:nvCxnSpPr>
          <p:spPr>
            <a:xfrm rot="5400000" flipH="1" flipV="1">
              <a:off x="958184" y="2479344"/>
              <a:ext cx="497040" cy="23223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5AE61D9B-C252-AE46-A207-3BDAFBAD236E}"/>
              </a:ext>
            </a:extLst>
          </p:cNvPr>
          <p:cNvSpPr txBox="1"/>
          <p:nvPr/>
        </p:nvSpPr>
        <p:spPr>
          <a:xfrm>
            <a:off x="8014680" y="3962425"/>
            <a:ext cx="1559404" cy="9233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latin typeface="Optima" panose="02000503060000020004" pitchFamily="2" charset="0"/>
              </a:rPr>
              <a:t>Concrete infanticidal attachment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D7E009E-2C69-9847-B148-179527D59434}"/>
              </a:ext>
            </a:extLst>
          </p:cNvPr>
          <p:cNvSpPr txBox="1"/>
          <p:nvPr/>
        </p:nvSpPr>
        <p:spPr>
          <a:xfrm>
            <a:off x="655850" y="3453620"/>
            <a:ext cx="904614" cy="923320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lIns="91429" tIns="45715" rIns="91429" bIns="45715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Optima" panose="02000503060000020004" pitchFamily="2" charset="0"/>
              </a:rPr>
              <a:t>Pain, terror, horror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E5DF4E2-3209-6640-B933-7ADA31287738}"/>
              </a:ext>
            </a:extLst>
          </p:cNvPr>
          <p:cNvSpPr txBox="1"/>
          <p:nvPr/>
        </p:nvSpPr>
        <p:spPr>
          <a:xfrm>
            <a:off x="6415268" y="3149360"/>
            <a:ext cx="1221527" cy="646321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Optima" panose="02000503060000020004" pitchFamily="2" charset="0"/>
              </a:rPr>
              <a:t>Actively seeking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1E1C181-3A1C-FD45-8C53-D36DB5A18326}"/>
              </a:ext>
            </a:extLst>
          </p:cNvPr>
          <p:cNvSpPr txBox="1"/>
          <p:nvPr/>
        </p:nvSpPr>
        <p:spPr>
          <a:xfrm>
            <a:off x="4132276" y="3427842"/>
            <a:ext cx="904614" cy="923320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lIns="91429" tIns="45715" rIns="91429" bIns="45715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Optima" panose="02000503060000020004" pitchFamily="2" charset="0"/>
              </a:rPr>
              <a:t>Pain, terror, horror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000A572-2F8A-9944-8258-B8270714AA77}"/>
              </a:ext>
            </a:extLst>
          </p:cNvPr>
          <p:cNvSpPr txBox="1"/>
          <p:nvPr/>
        </p:nvSpPr>
        <p:spPr>
          <a:xfrm>
            <a:off x="7586729" y="3381437"/>
            <a:ext cx="904614" cy="923320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lIns="91429" tIns="45715" rIns="91429" bIns="45715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Optima" panose="02000503060000020004" pitchFamily="2" charset="0"/>
              </a:rPr>
              <a:t>Pain, terror, horror</a:t>
            </a:r>
          </a:p>
        </p:txBody>
      </p:sp>
    </p:spTree>
    <p:extLst>
      <p:ext uri="{BB962C8B-B14F-4D97-AF65-F5344CB8AC3E}">
        <p14:creationId xmlns:p14="http://schemas.microsoft.com/office/powerpoint/2010/main" val="3810623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418DFCE-7B0B-E54A-BEC4-A2561565E400}"/>
              </a:ext>
            </a:extLst>
          </p:cNvPr>
          <p:cNvSpPr txBox="1"/>
          <p:nvPr/>
        </p:nvSpPr>
        <p:spPr>
          <a:xfrm>
            <a:off x="234684" y="2843983"/>
            <a:ext cx="855902" cy="369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latin typeface="Optima" panose="02000503060000020004" pitchFamily="2" charset="0"/>
              </a:rPr>
              <a:t>Abuse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F000AA-BDE2-B54D-93AB-B0CB38D737DE}"/>
              </a:ext>
            </a:extLst>
          </p:cNvPr>
          <p:cNvSpPr txBox="1"/>
          <p:nvPr/>
        </p:nvSpPr>
        <p:spPr>
          <a:xfrm>
            <a:off x="3697763" y="2835770"/>
            <a:ext cx="855902" cy="369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latin typeface="Optima" panose="02000503060000020004" pitchFamily="2" charset="0"/>
              </a:rPr>
              <a:t>Abuse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9AEB3F-9B4D-9348-9086-57DB4704718C}"/>
              </a:ext>
            </a:extLst>
          </p:cNvPr>
          <p:cNvSpPr txBox="1"/>
          <p:nvPr/>
        </p:nvSpPr>
        <p:spPr>
          <a:xfrm>
            <a:off x="1808984" y="1691150"/>
            <a:ext cx="1559404" cy="369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latin typeface="Optima" panose="02000503060000020004" pitchFamily="2" charset="0"/>
              </a:rPr>
              <a:t>Dissociation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352DF3-1AEE-E649-80BE-D269A9255176}"/>
              </a:ext>
            </a:extLst>
          </p:cNvPr>
          <p:cNvSpPr txBox="1"/>
          <p:nvPr/>
        </p:nvSpPr>
        <p:spPr>
          <a:xfrm>
            <a:off x="1140257" y="2346942"/>
            <a:ext cx="983207" cy="923320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solidFill>
                  <a:srgbClr val="FF0000"/>
                </a:solidFill>
                <a:latin typeface="Optima" panose="02000503060000020004" pitchFamily="2" charset="0"/>
              </a:rPr>
              <a:t>Pain, terror, horror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97D685-26D8-4F45-8542-B383B344035D}"/>
              </a:ext>
            </a:extLst>
          </p:cNvPr>
          <p:cNvSpPr txBox="1"/>
          <p:nvPr/>
        </p:nvSpPr>
        <p:spPr>
          <a:xfrm>
            <a:off x="2564542" y="2209494"/>
            <a:ext cx="1337139" cy="646321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solidFill>
                  <a:srgbClr val="FF0000"/>
                </a:solidFill>
                <a:latin typeface="Optima" panose="02000503060000020004" pitchFamily="2" charset="0"/>
              </a:rPr>
              <a:t>Allows for (passively)</a:t>
            </a:r>
          </a:p>
        </p:txBody>
      </p:sp>
      <p:grpSp>
        <p:nvGrpSpPr>
          <p:cNvPr id="7" name="Group 58">
            <a:extLst>
              <a:ext uri="{FF2B5EF4-FFF2-40B4-BE49-F238E27FC236}">
                <a16:creationId xmlns:a16="http://schemas.microsoft.com/office/drawing/2014/main" id="{0EBED30D-FB61-D14B-BF26-77304C578022}"/>
              </a:ext>
            </a:extLst>
          </p:cNvPr>
          <p:cNvGrpSpPr/>
          <p:nvPr/>
        </p:nvGrpSpPr>
        <p:grpSpPr>
          <a:xfrm>
            <a:off x="1090585" y="2086659"/>
            <a:ext cx="718399" cy="757324"/>
            <a:chOff x="1090585" y="2086659"/>
            <a:chExt cx="718398" cy="757324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74BA6A70-3FE4-BE47-BEFE-A3037D306852}"/>
                </a:ext>
              </a:extLst>
            </p:cNvPr>
            <p:cNvCxnSpPr/>
            <p:nvPr/>
          </p:nvCxnSpPr>
          <p:spPr>
            <a:xfrm flipV="1">
              <a:off x="1322820" y="2086659"/>
              <a:ext cx="486163" cy="26028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B8C7913-BEF2-8D4A-BA34-362900C39BF1}"/>
                </a:ext>
              </a:extLst>
            </p:cNvPr>
            <p:cNvCxnSpPr/>
            <p:nvPr/>
          </p:nvCxnSpPr>
          <p:spPr>
            <a:xfrm rot="5400000" flipH="1" flipV="1">
              <a:off x="958184" y="2479344"/>
              <a:ext cx="497040" cy="23223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68">
            <a:extLst>
              <a:ext uri="{FF2B5EF4-FFF2-40B4-BE49-F238E27FC236}">
                <a16:creationId xmlns:a16="http://schemas.microsoft.com/office/drawing/2014/main" id="{8A2D7158-5917-3147-A9B0-AE2806F68464}"/>
              </a:ext>
            </a:extLst>
          </p:cNvPr>
          <p:cNvGrpSpPr/>
          <p:nvPr/>
        </p:nvGrpSpPr>
        <p:grpSpPr>
          <a:xfrm rot="16200000" flipH="1" flipV="1">
            <a:off x="3387852" y="2041017"/>
            <a:ext cx="718398" cy="757324"/>
            <a:chOff x="1090585" y="2086659"/>
            <a:chExt cx="718398" cy="757324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C406D439-C13A-7249-B82F-6D7115C200C8}"/>
                </a:ext>
              </a:extLst>
            </p:cNvPr>
            <p:cNvCxnSpPr/>
            <p:nvPr/>
          </p:nvCxnSpPr>
          <p:spPr>
            <a:xfrm flipV="1">
              <a:off x="1322820" y="2086659"/>
              <a:ext cx="486163" cy="26028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F03D331-5281-5F48-AF76-78DA984BBE6F}"/>
                </a:ext>
              </a:extLst>
            </p:cNvPr>
            <p:cNvCxnSpPr/>
            <p:nvPr/>
          </p:nvCxnSpPr>
          <p:spPr>
            <a:xfrm rot="5400000" flipH="1" flipV="1">
              <a:off x="958184" y="2479344"/>
              <a:ext cx="497040" cy="23223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3AC480EA-73BC-0F40-B8D7-0F69F2DE4468}"/>
              </a:ext>
            </a:extLst>
          </p:cNvPr>
          <p:cNvSpPr txBox="1"/>
          <p:nvPr/>
        </p:nvSpPr>
        <p:spPr>
          <a:xfrm>
            <a:off x="7158778" y="2840645"/>
            <a:ext cx="855902" cy="369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latin typeface="Optima" panose="02000503060000020004" pitchFamily="2" charset="0"/>
              </a:rPr>
              <a:t>Abuse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A12A0ED-D9FC-6C47-B9F6-3EE0C0F485E7}"/>
              </a:ext>
            </a:extLst>
          </p:cNvPr>
          <p:cNvSpPr txBox="1"/>
          <p:nvPr/>
        </p:nvSpPr>
        <p:spPr>
          <a:xfrm>
            <a:off x="5270000" y="1696025"/>
            <a:ext cx="1559404" cy="369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latin typeface="Optima" panose="02000503060000020004" pitchFamily="2" charset="0"/>
              </a:rPr>
              <a:t>Dissociation</a:t>
            </a:r>
          </a:p>
        </p:txBody>
      </p:sp>
      <p:grpSp>
        <p:nvGrpSpPr>
          <p:cNvPr id="15" name="Group 81">
            <a:extLst>
              <a:ext uri="{FF2B5EF4-FFF2-40B4-BE49-F238E27FC236}">
                <a16:creationId xmlns:a16="http://schemas.microsoft.com/office/drawing/2014/main" id="{A691B678-4BCD-AA49-A241-D76840D07ECA}"/>
              </a:ext>
            </a:extLst>
          </p:cNvPr>
          <p:cNvGrpSpPr/>
          <p:nvPr/>
        </p:nvGrpSpPr>
        <p:grpSpPr>
          <a:xfrm>
            <a:off x="4551601" y="2091534"/>
            <a:ext cx="718399" cy="757324"/>
            <a:chOff x="1090585" y="2086659"/>
            <a:chExt cx="718398" cy="757324"/>
          </a:xfrm>
        </p:grpSpPr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DB26682E-1ED7-194C-A9FD-DEE1A666773A}"/>
                </a:ext>
              </a:extLst>
            </p:cNvPr>
            <p:cNvCxnSpPr/>
            <p:nvPr/>
          </p:nvCxnSpPr>
          <p:spPr>
            <a:xfrm flipV="1">
              <a:off x="1322820" y="2086659"/>
              <a:ext cx="486163" cy="26028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0D0CBE8-38EB-344E-978C-035524850522}"/>
                </a:ext>
              </a:extLst>
            </p:cNvPr>
            <p:cNvCxnSpPr/>
            <p:nvPr/>
          </p:nvCxnSpPr>
          <p:spPr>
            <a:xfrm rot="5400000" flipH="1" flipV="1">
              <a:off x="958184" y="2479344"/>
              <a:ext cx="497040" cy="23223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87">
            <a:extLst>
              <a:ext uri="{FF2B5EF4-FFF2-40B4-BE49-F238E27FC236}">
                <a16:creationId xmlns:a16="http://schemas.microsoft.com/office/drawing/2014/main" id="{82F051DB-FD33-8A45-B819-3D228F56982E}"/>
              </a:ext>
            </a:extLst>
          </p:cNvPr>
          <p:cNvGrpSpPr/>
          <p:nvPr/>
        </p:nvGrpSpPr>
        <p:grpSpPr>
          <a:xfrm rot="16200000" flipH="1" flipV="1">
            <a:off x="6848867" y="2045892"/>
            <a:ext cx="718398" cy="757324"/>
            <a:chOff x="1090585" y="2086659"/>
            <a:chExt cx="718398" cy="757324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BCC2EA80-40CA-5B40-B428-DADB7B8F14C4}"/>
                </a:ext>
              </a:extLst>
            </p:cNvPr>
            <p:cNvCxnSpPr/>
            <p:nvPr/>
          </p:nvCxnSpPr>
          <p:spPr>
            <a:xfrm flipV="1">
              <a:off x="1322820" y="2086659"/>
              <a:ext cx="486163" cy="26028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3CBCF519-D4A0-1E49-A236-D5FFC2FAFF30}"/>
                </a:ext>
              </a:extLst>
            </p:cNvPr>
            <p:cNvCxnSpPr/>
            <p:nvPr/>
          </p:nvCxnSpPr>
          <p:spPr>
            <a:xfrm rot="5400000" flipH="1" flipV="1">
              <a:off x="958184" y="2479344"/>
              <a:ext cx="497040" cy="23223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94">
            <a:extLst>
              <a:ext uri="{FF2B5EF4-FFF2-40B4-BE49-F238E27FC236}">
                <a16:creationId xmlns:a16="http://schemas.microsoft.com/office/drawing/2014/main" id="{8D4D36DD-8D52-CC42-988B-2013ACA22016}"/>
              </a:ext>
            </a:extLst>
          </p:cNvPr>
          <p:cNvGrpSpPr/>
          <p:nvPr/>
        </p:nvGrpSpPr>
        <p:grpSpPr>
          <a:xfrm>
            <a:off x="8014681" y="2086658"/>
            <a:ext cx="718399" cy="757324"/>
            <a:chOff x="1090585" y="2086659"/>
            <a:chExt cx="718398" cy="757324"/>
          </a:xfrm>
        </p:grpSpPr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038F7F7D-C82A-9F43-A012-2A328DCAF614}"/>
                </a:ext>
              </a:extLst>
            </p:cNvPr>
            <p:cNvCxnSpPr/>
            <p:nvPr/>
          </p:nvCxnSpPr>
          <p:spPr>
            <a:xfrm flipV="1">
              <a:off x="1322820" y="2086659"/>
              <a:ext cx="486163" cy="26028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F660112A-0BAC-ED44-B3C6-0586AD6BE5C5}"/>
                </a:ext>
              </a:extLst>
            </p:cNvPr>
            <p:cNvCxnSpPr/>
            <p:nvPr/>
          </p:nvCxnSpPr>
          <p:spPr>
            <a:xfrm rot="5400000" flipH="1" flipV="1">
              <a:off x="958184" y="2479344"/>
              <a:ext cx="497040" cy="23223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29AD0535-C6BC-0541-906C-C686CA81C6C2}"/>
              </a:ext>
            </a:extLst>
          </p:cNvPr>
          <p:cNvSpPr txBox="1"/>
          <p:nvPr/>
        </p:nvSpPr>
        <p:spPr>
          <a:xfrm>
            <a:off x="8733079" y="1717326"/>
            <a:ext cx="1559404" cy="369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latin typeface="Optima" panose="02000503060000020004" pitchFamily="2" charset="0"/>
              </a:rPr>
              <a:t>Dissociation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7D19DD9-1364-DA4D-93EF-6FE9DD859610}"/>
              </a:ext>
            </a:extLst>
          </p:cNvPr>
          <p:cNvSpPr txBox="1"/>
          <p:nvPr/>
        </p:nvSpPr>
        <p:spPr>
          <a:xfrm>
            <a:off x="4693264" y="2360364"/>
            <a:ext cx="989863" cy="923320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solidFill>
                  <a:srgbClr val="FF0000"/>
                </a:solidFill>
                <a:latin typeface="Optima" panose="02000503060000020004" pitchFamily="2" charset="0"/>
              </a:rPr>
              <a:t>Pain, terror, horror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D0D05A4-7838-A94A-BFBF-0BA78E121751}"/>
              </a:ext>
            </a:extLst>
          </p:cNvPr>
          <p:cNvSpPr txBox="1"/>
          <p:nvPr/>
        </p:nvSpPr>
        <p:spPr>
          <a:xfrm>
            <a:off x="8011629" y="2360364"/>
            <a:ext cx="998246" cy="923320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solidFill>
                  <a:srgbClr val="FF0000"/>
                </a:solidFill>
                <a:latin typeface="Optima" panose="02000503060000020004" pitchFamily="2" charset="0"/>
              </a:rPr>
              <a:t>Pain, terror, horror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1645FD7-8554-0A47-B223-8FD3D2C36CE2}"/>
              </a:ext>
            </a:extLst>
          </p:cNvPr>
          <p:cNvSpPr txBox="1"/>
          <p:nvPr/>
        </p:nvSpPr>
        <p:spPr>
          <a:xfrm>
            <a:off x="6002393" y="2219008"/>
            <a:ext cx="1311560" cy="646321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solidFill>
                  <a:srgbClr val="FF0000"/>
                </a:solidFill>
                <a:latin typeface="Optima" panose="02000503060000020004" pitchFamily="2" charset="0"/>
              </a:rPr>
              <a:t>Allows for (passively)</a:t>
            </a:r>
          </a:p>
        </p:txBody>
      </p:sp>
      <p:grpSp>
        <p:nvGrpSpPr>
          <p:cNvPr id="28" name="Group 58">
            <a:extLst>
              <a:ext uri="{FF2B5EF4-FFF2-40B4-BE49-F238E27FC236}">
                <a16:creationId xmlns:a16="http://schemas.microsoft.com/office/drawing/2014/main" id="{320C4190-FCBB-3E4C-A358-49924BD4C8EA}"/>
              </a:ext>
            </a:extLst>
          </p:cNvPr>
          <p:cNvGrpSpPr/>
          <p:nvPr/>
        </p:nvGrpSpPr>
        <p:grpSpPr>
          <a:xfrm>
            <a:off x="3368390" y="1303156"/>
            <a:ext cx="533291" cy="387993"/>
            <a:chOff x="1090585" y="2086659"/>
            <a:chExt cx="718398" cy="757324"/>
          </a:xfrm>
        </p:grpSpPr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5A982F03-117B-F54F-A8E7-5505423A4116}"/>
                </a:ext>
              </a:extLst>
            </p:cNvPr>
            <p:cNvCxnSpPr/>
            <p:nvPr/>
          </p:nvCxnSpPr>
          <p:spPr>
            <a:xfrm flipV="1">
              <a:off x="1322820" y="2086659"/>
              <a:ext cx="486163" cy="26028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864A293-9FE8-D844-A233-E48B131BD02A}"/>
                </a:ext>
              </a:extLst>
            </p:cNvPr>
            <p:cNvCxnSpPr/>
            <p:nvPr/>
          </p:nvCxnSpPr>
          <p:spPr>
            <a:xfrm rot="5400000" flipH="1" flipV="1">
              <a:off x="958184" y="2479344"/>
              <a:ext cx="497040" cy="23223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69825BA8-6495-4140-A9BE-C8846E0B3FC4}"/>
              </a:ext>
            </a:extLst>
          </p:cNvPr>
          <p:cNvSpPr txBox="1"/>
          <p:nvPr/>
        </p:nvSpPr>
        <p:spPr>
          <a:xfrm>
            <a:off x="3901681" y="379837"/>
            <a:ext cx="855902" cy="9233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latin typeface="Optima" panose="02000503060000020004" pitchFamily="2" charset="0"/>
              </a:rPr>
              <a:t>Abuse of others</a:t>
            </a:r>
          </a:p>
        </p:txBody>
      </p:sp>
      <p:grpSp>
        <p:nvGrpSpPr>
          <p:cNvPr id="32" name="Group 68">
            <a:extLst>
              <a:ext uri="{FF2B5EF4-FFF2-40B4-BE49-F238E27FC236}">
                <a16:creationId xmlns:a16="http://schemas.microsoft.com/office/drawing/2014/main" id="{B3B9CE4E-3061-CE49-96DB-A3FBC95AFF2C}"/>
              </a:ext>
            </a:extLst>
          </p:cNvPr>
          <p:cNvGrpSpPr/>
          <p:nvPr/>
        </p:nvGrpSpPr>
        <p:grpSpPr>
          <a:xfrm rot="16200000" flipH="1" flipV="1">
            <a:off x="4810481" y="1250258"/>
            <a:ext cx="414171" cy="519968"/>
            <a:chOff x="1090585" y="2086659"/>
            <a:chExt cx="718398" cy="757324"/>
          </a:xfrm>
        </p:grpSpPr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CE468DD1-EF6E-DE46-9CCD-6120981677CD}"/>
                </a:ext>
              </a:extLst>
            </p:cNvPr>
            <p:cNvCxnSpPr/>
            <p:nvPr/>
          </p:nvCxnSpPr>
          <p:spPr>
            <a:xfrm flipV="1">
              <a:off x="1322820" y="2086659"/>
              <a:ext cx="486163" cy="26028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8E4BF0B-FB09-834A-A4B2-ECB6ADEB52B9}"/>
                </a:ext>
              </a:extLst>
            </p:cNvPr>
            <p:cNvCxnSpPr/>
            <p:nvPr/>
          </p:nvCxnSpPr>
          <p:spPr>
            <a:xfrm rot="5400000" flipH="1" flipV="1">
              <a:off x="958184" y="2479344"/>
              <a:ext cx="497040" cy="23223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877B55AB-AEC5-0642-8B21-D0780762F40E}"/>
              </a:ext>
            </a:extLst>
          </p:cNvPr>
          <p:cNvSpPr txBox="1"/>
          <p:nvPr/>
        </p:nvSpPr>
        <p:spPr>
          <a:xfrm>
            <a:off x="2366823" y="914277"/>
            <a:ext cx="1272566" cy="646321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solidFill>
                  <a:srgbClr val="FF0000"/>
                </a:solidFill>
                <a:latin typeface="Optima" panose="02000503060000020004" pitchFamily="2" charset="0"/>
              </a:rPr>
              <a:t>Allows for (passively)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FA661C9-8B52-0249-B135-71FABA66CACA}"/>
              </a:ext>
            </a:extLst>
          </p:cNvPr>
          <p:cNvSpPr txBox="1"/>
          <p:nvPr/>
        </p:nvSpPr>
        <p:spPr>
          <a:xfrm>
            <a:off x="4994340" y="737325"/>
            <a:ext cx="1020545" cy="923320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solidFill>
                  <a:srgbClr val="FF0000"/>
                </a:solidFill>
                <a:latin typeface="Optima" panose="02000503060000020004" pitchFamily="2" charset="0"/>
              </a:rPr>
              <a:t>Pain, terror, horror</a:t>
            </a:r>
          </a:p>
        </p:txBody>
      </p:sp>
      <p:grpSp>
        <p:nvGrpSpPr>
          <p:cNvPr id="37" name="Group 58">
            <a:extLst>
              <a:ext uri="{FF2B5EF4-FFF2-40B4-BE49-F238E27FC236}">
                <a16:creationId xmlns:a16="http://schemas.microsoft.com/office/drawing/2014/main" id="{24CEEE08-FC38-074D-98BF-02CD587037D0}"/>
              </a:ext>
            </a:extLst>
          </p:cNvPr>
          <p:cNvGrpSpPr/>
          <p:nvPr/>
        </p:nvGrpSpPr>
        <p:grpSpPr>
          <a:xfrm>
            <a:off x="4783840" y="-8156"/>
            <a:ext cx="533291" cy="387993"/>
            <a:chOff x="1090585" y="2086659"/>
            <a:chExt cx="718398" cy="757324"/>
          </a:xfrm>
        </p:grpSpPr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A5DC5C87-A8AD-4443-A194-FAA9C092CE71}"/>
                </a:ext>
              </a:extLst>
            </p:cNvPr>
            <p:cNvCxnSpPr/>
            <p:nvPr/>
          </p:nvCxnSpPr>
          <p:spPr>
            <a:xfrm flipV="1">
              <a:off x="1322820" y="2086659"/>
              <a:ext cx="486163" cy="26028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176164B-5F8D-304D-B2F6-C45762AE30E6}"/>
                </a:ext>
              </a:extLst>
            </p:cNvPr>
            <p:cNvCxnSpPr/>
            <p:nvPr/>
          </p:nvCxnSpPr>
          <p:spPr>
            <a:xfrm rot="5400000" flipH="1" flipV="1">
              <a:off x="958184" y="2479344"/>
              <a:ext cx="497040" cy="23223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00995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14BE5-2F7E-6146-AEA6-717BF1C6A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Palatino"/>
              </a:rPr>
              <a:t>Abuse and dissociation: a cycle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A4EBA-0A9B-264D-BF44-7E074CC4E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1200"/>
              </a:spcAft>
            </a:pPr>
            <a:r>
              <a:rPr lang="en-GB" dirty="0">
                <a:cs typeface="Palatino"/>
              </a:rPr>
              <a:t>Dissociation is created through severe abuse </a:t>
            </a:r>
          </a:p>
          <a:p>
            <a:pPr>
              <a:spcAft>
                <a:spcPts val="1200"/>
              </a:spcAft>
            </a:pPr>
            <a:r>
              <a:rPr lang="en-GB" dirty="0">
                <a:cs typeface="Palatino"/>
              </a:rPr>
              <a:t>The existence of dissociation then allows further abuse to be committed, as the horror and hurt are disowned and future danger ignored.  </a:t>
            </a:r>
          </a:p>
          <a:p>
            <a:pPr>
              <a:spcAft>
                <a:spcPts val="1200"/>
              </a:spcAft>
            </a:pPr>
            <a:r>
              <a:rPr lang="en-GB" dirty="0">
                <a:cs typeface="Palatino"/>
              </a:rPr>
              <a:t>The trauma caused by continual exposure to abuse (as a victim, witness , perpetrator or a combination of them) necessitates further use of dissociation.  </a:t>
            </a:r>
          </a:p>
          <a:p>
            <a:pPr>
              <a:spcAft>
                <a:spcPts val="1200"/>
              </a:spcAft>
            </a:pPr>
            <a:r>
              <a:rPr lang="en-GB" dirty="0">
                <a:cs typeface="Palatino"/>
              </a:rPr>
              <a:t>The more this cycle is repeated, the more entrenched it becomes. This is a dissociative disorder.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256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2A91B34-5A01-F64C-9B8C-0B441D79A1E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  <a:spcAft>
                <a:spcPts val="1800"/>
              </a:spcAft>
            </a:pPr>
            <a:endParaRPr lang="en-US" dirty="0"/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1800"/>
              </a:spcAft>
            </a:pPr>
            <a:r>
              <a:rPr lang="en-US" dirty="0"/>
              <a:t>Attachment is an instinct</a:t>
            </a: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1800"/>
              </a:spcAft>
            </a:pPr>
            <a:r>
              <a:rPr lang="en-US" dirty="0"/>
              <a:t>Activated</a:t>
            </a:r>
            <a:br>
              <a:rPr lang="en-US" dirty="0"/>
            </a:br>
            <a:r>
              <a:rPr lang="en-US" dirty="0"/>
              <a:t>by fear and distress</a:t>
            </a: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1800"/>
              </a:spcAft>
            </a:pPr>
            <a:r>
              <a:rPr lang="en-US" dirty="0"/>
              <a:t>Alleviated</a:t>
            </a:r>
            <a:br>
              <a:rPr lang="en-US" dirty="0"/>
            </a:br>
            <a:r>
              <a:rPr lang="en-US" dirty="0"/>
              <a:t>by the attachment figure’s attention</a:t>
            </a:r>
          </a:p>
        </p:txBody>
      </p:sp>
    </p:spTree>
    <p:extLst>
      <p:ext uri="{BB962C8B-B14F-4D97-AF65-F5344CB8AC3E}">
        <p14:creationId xmlns:p14="http://schemas.microsoft.com/office/powerpoint/2010/main" val="2818830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3BF7E15-C673-3548-A2C1-B6E378FC1E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The attachment relationship:</a:t>
            </a:r>
          </a:p>
          <a:p>
            <a:endParaRPr lang="en-US" sz="4000" dirty="0"/>
          </a:p>
          <a:p>
            <a:r>
              <a:rPr lang="en-US" sz="3200" dirty="0"/>
              <a:t>High &amp; frequent distress        Dependency</a:t>
            </a:r>
          </a:p>
          <a:p>
            <a:endParaRPr lang="en-US" sz="3200" dirty="0"/>
          </a:p>
          <a:p>
            <a:r>
              <a:rPr lang="en-US" sz="3200" dirty="0"/>
              <a:t>Attentive parenting        Independence</a:t>
            </a:r>
          </a:p>
          <a:p>
            <a:endParaRPr lang="en-US" dirty="0"/>
          </a:p>
        </p:txBody>
      </p:sp>
      <p:pic>
        <p:nvPicPr>
          <p:cNvPr id="3" name="Graphic 2" descr="Straight">
            <a:extLst>
              <a:ext uri="{FF2B5EF4-FFF2-40B4-BE49-F238E27FC236}">
                <a16:creationId xmlns:a16="http://schemas.microsoft.com/office/drawing/2014/main" id="{8F206F37-C5C8-D44C-9EB7-CFEF23F6A7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5203444" y="2251710"/>
            <a:ext cx="659900" cy="537210"/>
          </a:xfrm>
          <a:prstGeom prst="rect">
            <a:avLst/>
          </a:prstGeom>
        </p:spPr>
      </p:pic>
      <p:pic>
        <p:nvPicPr>
          <p:cNvPr id="4" name="Graphic 3" descr="Straight">
            <a:extLst>
              <a:ext uri="{FF2B5EF4-FFF2-40B4-BE49-F238E27FC236}">
                <a16:creationId xmlns:a16="http://schemas.microsoft.com/office/drawing/2014/main" id="{0BD03AA5-240A-5B49-813C-DC0AED7601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4703382" y="3714750"/>
            <a:ext cx="659900" cy="53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302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24FD59A-7B23-004C-A17F-893193AFEC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l"/>
            <a:endParaRPr lang="en-US" sz="3200" dirty="0"/>
          </a:p>
          <a:p>
            <a:pPr algn="l"/>
            <a:r>
              <a:rPr lang="en-US" sz="3200" dirty="0"/>
              <a:t>“The helpless infant will do everything within its powers to preserve itself, </a:t>
            </a:r>
            <a:r>
              <a:rPr lang="en-US" sz="3200" dirty="0" err="1"/>
              <a:t>ie</a:t>
            </a:r>
            <a:r>
              <a:rPr lang="en-US" sz="3200" dirty="0"/>
              <a:t> to maintain its close association with the mother.”</a:t>
            </a:r>
          </a:p>
          <a:p>
            <a:endParaRPr lang="en-US" sz="4000" dirty="0"/>
          </a:p>
          <a:p>
            <a:pPr algn="l"/>
            <a:r>
              <a:rPr lang="en-US" sz="2800" dirty="0"/>
              <a:t>Suttie, The Mother: Agent or Object?</a:t>
            </a:r>
          </a:p>
          <a:p>
            <a:pPr algn="l"/>
            <a:r>
              <a:rPr lang="en-US" sz="2000" i="1" dirty="0"/>
              <a:t>British Journal of Medical Psychology, 1932, </a:t>
            </a:r>
            <a:r>
              <a:rPr lang="en-US" sz="2000" dirty="0"/>
              <a:t>12, 199-233.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608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831850"/>
          </a:xfrm>
        </p:spPr>
        <p:txBody>
          <a:bodyPr/>
          <a:lstStyle/>
          <a:p>
            <a:pPr eaLnBrk="1" hangingPunct="1"/>
            <a:r>
              <a:rPr lang="en-GB" sz="2500" dirty="0">
                <a:latin typeface="Optima" panose="02000503060000020004" pitchFamily="2" charset="0"/>
                <a:ea typeface="ＭＳ Ｐゴシック" pitchFamily="-65" charset="-128"/>
                <a:cs typeface="ＭＳ Ｐゴシック" pitchFamily="-65" charset="-128"/>
              </a:rPr>
              <a:t>Attachment types in decreasing order of aiding survival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50876" y="832158"/>
            <a:ext cx="5173840" cy="769441"/>
          </a:xfrm>
          <a:prstGeom prst="rect">
            <a:avLst/>
          </a:prstGeom>
          <a:solidFill>
            <a:srgbClr val="43E426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400" dirty="0">
                <a:latin typeface="Optima" panose="02000503060000020004" pitchFamily="2" charset="0"/>
              </a:rPr>
              <a:t>Secure</a:t>
            </a:r>
          </a:p>
          <a:p>
            <a:pPr algn="ctr"/>
            <a:r>
              <a:rPr lang="en-GB" sz="2000" dirty="0">
                <a:latin typeface="Optima" panose="02000503060000020004" pitchFamily="2" charset="0"/>
              </a:rPr>
              <a:t>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50876" y="1747838"/>
            <a:ext cx="5173840" cy="707886"/>
          </a:xfrm>
          <a:prstGeom prst="rect">
            <a:avLst/>
          </a:prstGeom>
          <a:solidFill>
            <a:srgbClr val="ACE44D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400" dirty="0">
                <a:latin typeface="Optima" panose="02000503060000020004" pitchFamily="2" charset="0"/>
              </a:rPr>
              <a:t>Insecure</a:t>
            </a:r>
            <a:r>
              <a:rPr lang="en-GB" sz="2000" dirty="0">
                <a:latin typeface="Optima" panose="02000503060000020004" pitchFamily="2" charset="0"/>
              </a:rPr>
              <a:t> </a:t>
            </a:r>
          </a:p>
          <a:p>
            <a:pPr algn="ctr"/>
            <a:r>
              <a:rPr lang="en-GB" sz="1600" dirty="0">
                <a:latin typeface="Optima" panose="02000503060000020004" pitchFamily="2" charset="0"/>
              </a:rPr>
              <a:t>Insecure avoidant/ insecure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50876" y="2530475"/>
            <a:ext cx="5173840" cy="3877985"/>
          </a:xfrm>
          <a:prstGeom prst="rect">
            <a:avLst/>
          </a:prstGeom>
          <a:solidFill>
            <a:srgbClr val="EFE944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400" dirty="0">
                <a:latin typeface="Optima" panose="02000503060000020004" pitchFamily="2" charset="0"/>
              </a:rPr>
              <a:t>Disorganised</a:t>
            </a:r>
          </a:p>
          <a:p>
            <a:pPr algn="ctr"/>
            <a:endParaRPr lang="en-GB" sz="2000" dirty="0">
              <a:latin typeface="Optima" panose="02000503060000020004" pitchFamily="2" charset="0"/>
            </a:endParaRPr>
          </a:p>
          <a:p>
            <a:pPr algn="ctr"/>
            <a:endParaRPr lang="en-GB" sz="2000" dirty="0">
              <a:latin typeface="Optima" panose="02000503060000020004" pitchFamily="2" charset="0"/>
            </a:endParaRPr>
          </a:p>
          <a:p>
            <a:pPr algn="ctr"/>
            <a:r>
              <a:rPr lang="en-GB" sz="2000" dirty="0">
                <a:latin typeface="Optima" panose="02000503060000020004" pitchFamily="2" charset="0"/>
              </a:rPr>
              <a:t> </a:t>
            </a:r>
            <a:endParaRPr lang="en-GB" dirty="0">
              <a:latin typeface="Optima" panose="02000503060000020004" pitchFamily="2" charset="0"/>
            </a:endParaRPr>
          </a:p>
          <a:p>
            <a:pPr algn="ctr"/>
            <a:endParaRPr lang="en-GB" dirty="0">
              <a:latin typeface="Optima" panose="02000503060000020004" pitchFamily="2" charset="0"/>
            </a:endParaRPr>
          </a:p>
          <a:p>
            <a:pPr algn="ctr"/>
            <a:endParaRPr lang="en-GB" dirty="0">
              <a:latin typeface="Optima" panose="02000503060000020004" pitchFamily="2" charset="0"/>
            </a:endParaRPr>
          </a:p>
          <a:p>
            <a:pPr algn="ctr"/>
            <a:endParaRPr lang="en-GB" dirty="0">
              <a:latin typeface="Optima" panose="02000503060000020004" pitchFamily="2" charset="0"/>
            </a:endParaRPr>
          </a:p>
          <a:p>
            <a:pPr algn="ctr"/>
            <a:endParaRPr lang="en-GB" dirty="0">
              <a:latin typeface="Optima" panose="02000503060000020004" pitchFamily="2" charset="0"/>
            </a:endParaRPr>
          </a:p>
          <a:p>
            <a:pPr algn="ctr"/>
            <a:endParaRPr lang="en-GB" dirty="0">
              <a:latin typeface="Optima" panose="02000503060000020004" pitchFamily="2" charset="0"/>
            </a:endParaRPr>
          </a:p>
          <a:p>
            <a:pPr algn="ctr"/>
            <a:endParaRPr lang="en-GB" dirty="0">
              <a:latin typeface="Optima" panose="02000503060000020004" pitchFamily="2" charset="0"/>
            </a:endParaRPr>
          </a:p>
          <a:p>
            <a:pPr algn="ctr"/>
            <a:endParaRPr lang="en-GB" dirty="0">
              <a:latin typeface="Optima" panose="02000503060000020004" pitchFamily="2" charset="0"/>
            </a:endParaRPr>
          </a:p>
          <a:p>
            <a:pPr algn="ctr"/>
            <a:endParaRPr lang="en-GB" dirty="0">
              <a:latin typeface="Optima" panose="02000503060000020004" pitchFamily="2" charset="0"/>
            </a:endParaRPr>
          </a:p>
          <a:p>
            <a:pPr algn="ctr"/>
            <a:endParaRPr lang="en-GB" dirty="0">
              <a:latin typeface="Optima" panose="02000503060000020004" pitchFamily="2" charset="0"/>
            </a:endParaRPr>
          </a:p>
          <a:p>
            <a:pPr algn="ctr"/>
            <a:endParaRPr lang="en-GB" dirty="0">
              <a:latin typeface="Optima" panose="02000503060000020004" pitchFamily="2" charset="0"/>
            </a:endParaRPr>
          </a:p>
          <a:p>
            <a:pPr algn="ctr"/>
            <a:endParaRPr lang="en-GB" dirty="0">
              <a:latin typeface="Optima" panose="02000503060000020004" pitchFamily="2" charset="0"/>
            </a:endParaRPr>
          </a:p>
          <a:p>
            <a:pPr algn="ctr"/>
            <a:endParaRPr lang="en-GB" dirty="0">
              <a:latin typeface="Optima" panose="02000503060000020004" pitchFamily="2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898525" y="3146425"/>
            <a:ext cx="4663421" cy="338554"/>
          </a:xfrm>
          <a:prstGeom prst="rect">
            <a:avLst/>
          </a:prstGeom>
          <a:solidFill>
            <a:srgbClr val="EFE944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dirty="0">
                <a:latin typeface="Optima" panose="02000503060000020004" pitchFamily="2" charset="0"/>
              </a:rPr>
              <a:t>“Cannot classify”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898525" y="3669923"/>
            <a:ext cx="4663421" cy="338554"/>
          </a:xfrm>
          <a:prstGeom prst="rect">
            <a:avLst/>
          </a:prstGeom>
          <a:solidFill>
            <a:srgbClr val="F2B055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dirty="0">
                <a:latin typeface="Optima" panose="02000503060000020004" pitchFamily="2" charset="0"/>
              </a:rPr>
              <a:t>Agonistic/ Erotizing/ Care-giving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898525" y="4223247"/>
            <a:ext cx="4663421" cy="1580400"/>
          </a:xfrm>
          <a:prstGeom prst="rect">
            <a:avLst/>
          </a:prstGeom>
          <a:solidFill>
            <a:srgbClr val="E37858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dirty="0">
                <a:latin typeface="Optima" panose="02000503060000020004" pitchFamily="2" charset="0"/>
              </a:rPr>
              <a:t>Infanticidal attachment </a:t>
            </a:r>
          </a:p>
          <a:p>
            <a:pPr algn="ctr"/>
            <a:endParaRPr lang="en-GB" dirty="0">
              <a:latin typeface="Optima" panose="02000503060000020004" pitchFamily="2" charset="0"/>
            </a:endParaRPr>
          </a:p>
          <a:p>
            <a:pPr algn="ctr"/>
            <a:endParaRPr lang="en-GB" dirty="0">
              <a:latin typeface="Optima" panose="02000503060000020004" pitchFamily="2" charset="0"/>
            </a:endParaRPr>
          </a:p>
          <a:p>
            <a:pPr algn="ctr"/>
            <a:endParaRPr lang="en-GB" dirty="0">
              <a:latin typeface="Optima" panose="02000503060000020004" pitchFamily="2" charset="0"/>
            </a:endParaRPr>
          </a:p>
          <a:p>
            <a:pPr algn="ctr"/>
            <a:endParaRPr lang="en-GB" dirty="0">
              <a:latin typeface="Optima" panose="02000503060000020004" pitchFamily="2" charset="0"/>
            </a:endParaRPr>
          </a:p>
          <a:p>
            <a:pPr algn="ctr"/>
            <a:endParaRPr lang="en-GB" dirty="0">
              <a:latin typeface="Optima" panose="02000503060000020004" pitchFamily="2" charset="0"/>
            </a:endParaRPr>
          </a:p>
          <a:p>
            <a:pPr algn="ctr"/>
            <a:endParaRPr lang="en-GB" dirty="0">
              <a:latin typeface="Optima" panose="02000503060000020004" pitchFamily="2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146175" y="5139670"/>
            <a:ext cx="4123805" cy="338554"/>
          </a:xfrm>
          <a:prstGeom prst="rect">
            <a:avLst/>
          </a:prstGeom>
          <a:solidFill>
            <a:srgbClr val="C9071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1600" dirty="0">
                <a:solidFill>
                  <a:srgbClr val="EFE944"/>
                </a:solidFill>
                <a:latin typeface="Optima" panose="02000503060000020004" pitchFamily="2" charset="0"/>
              </a:rPr>
              <a:t>Concrete </a:t>
            </a:r>
            <a:r>
              <a:rPr lang="en-GB" sz="1600" dirty="0" err="1">
                <a:solidFill>
                  <a:srgbClr val="EFE944"/>
                </a:solidFill>
                <a:latin typeface="Optima" panose="02000503060000020004" pitchFamily="2" charset="0"/>
              </a:rPr>
              <a:t>infanticidal</a:t>
            </a:r>
            <a:r>
              <a:rPr lang="en-GB" sz="1600" dirty="0">
                <a:solidFill>
                  <a:srgbClr val="EFE944"/>
                </a:solidFill>
                <a:latin typeface="Optima" panose="02000503060000020004" pitchFamily="2" charset="0"/>
              </a:rPr>
              <a:t> attachment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46175" y="4616450"/>
            <a:ext cx="4123805" cy="338554"/>
          </a:xfrm>
          <a:prstGeom prst="rect">
            <a:avLst/>
          </a:prstGeom>
          <a:solidFill>
            <a:srgbClr val="BF0F5A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rgbClr val="EFE944"/>
                </a:solidFill>
                <a:latin typeface="Optima" panose="02000503060000020004" pitchFamily="2" charset="0"/>
              </a:rPr>
              <a:t>Symbolic </a:t>
            </a:r>
            <a:r>
              <a:rPr lang="en-GB" sz="1600" dirty="0" err="1">
                <a:solidFill>
                  <a:srgbClr val="EFE944"/>
                </a:solidFill>
                <a:latin typeface="Optima" panose="02000503060000020004" pitchFamily="2" charset="0"/>
              </a:rPr>
              <a:t>infanticidal</a:t>
            </a:r>
            <a:r>
              <a:rPr lang="en-GB" sz="1600" dirty="0">
                <a:solidFill>
                  <a:srgbClr val="EFE944"/>
                </a:solidFill>
                <a:latin typeface="Optima" panose="02000503060000020004" pitchFamily="2" charset="0"/>
              </a:rPr>
              <a:t> attachment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23245" y="832158"/>
            <a:ext cx="2263555" cy="5847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1600" dirty="0" err="1">
                <a:latin typeface="Optima" panose="02000503060000020004" pitchFamily="2" charset="0"/>
              </a:rPr>
              <a:t>Bowlby</a:t>
            </a:r>
            <a:r>
              <a:rPr lang="en-GB" sz="1600" dirty="0">
                <a:latin typeface="Optima" panose="02000503060000020004" pitchFamily="2" charset="0"/>
              </a:rPr>
              <a:t>, 1958-; Ainsworth, 1966-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23245" y="1747838"/>
            <a:ext cx="2263555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1600" dirty="0" err="1">
                <a:latin typeface="Optima" panose="02000503060000020004" pitchFamily="2" charset="0"/>
              </a:rPr>
              <a:t>Bowlby</a:t>
            </a:r>
            <a:r>
              <a:rPr lang="en-GB" sz="1600" dirty="0">
                <a:latin typeface="Optima" panose="02000503060000020004" pitchFamily="2" charset="0"/>
              </a:rPr>
              <a:t>, 1958-; Ainsworth, 1966</a:t>
            </a:r>
            <a:r>
              <a:rPr lang="en-GB" dirty="0">
                <a:latin typeface="Optima" panose="02000503060000020004" pitchFamily="2" charset="0"/>
              </a:rPr>
              <a:t>-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423245" y="2573893"/>
            <a:ext cx="2263555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Optima" panose="02000503060000020004" pitchFamily="2" charset="0"/>
              </a:rPr>
              <a:t>Main, 1981-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423245" y="3146425"/>
            <a:ext cx="2263555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GB" sz="1600" dirty="0" err="1">
                <a:latin typeface="Optima" panose="02000503060000020004" pitchFamily="2" charset="0"/>
              </a:rPr>
              <a:t>Hesse</a:t>
            </a:r>
            <a:r>
              <a:rPr lang="en-GB" sz="1600" dirty="0">
                <a:latin typeface="Optima" panose="02000503060000020004" pitchFamily="2" charset="0"/>
              </a:rPr>
              <a:t> 1996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423245" y="3669923"/>
            <a:ext cx="2263555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GB" sz="1600" dirty="0" err="1">
                <a:latin typeface="Optima" panose="02000503060000020004" pitchFamily="2" charset="0"/>
              </a:rPr>
              <a:t>Liotti</a:t>
            </a:r>
            <a:r>
              <a:rPr lang="en-GB" sz="1600" dirty="0">
                <a:latin typeface="Optima" panose="02000503060000020004" pitchFamily="2" charset="0"/>
              </a:rPr>
              <a:t>, 1999-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423245" y="4223247"/>
            <a:ext cx="2263555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GB" sz="1600" dirty="0" err="1">
                <a:latin typeface="Optima" panose="02000503060000020004" pitchFamily="2" charset="0"/>
              </a:rPr>
              <a:t>Kahr</a:t>
            </a:r>
            <a:r>
              <a:rPr lang="en-GB" sz="1600" dirty="0">
                <a:latin typeface="Optima" panose="02000503060000020004" pitchFamily="2" charset="0"/>
              </a:rPr>
              <a:t>, 2007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423245" y="4801116"/>
            <a:ext cx="2263555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Optima" panose="02000503060000020004" pitchFamily="2" charset="0"/>
              </a:rPr>
              <a:t>Sachs, 2008-</a:t>
            </a:r>
          </a:p>
        </p:txBody>
      </p:sp>
    </p:spTree>
    <p:extLst>
      <p:ext uri="{BB962C8B-B14F-4D97-AF65-F5344CB8AC3E}">
        <p14:creationId xmlns:p14="http://schemas.microsoft.com/office/powerpoint/2010/main" val="182863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4" grpId="0" animBg="1"/>
      <p:bldP spid="17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1935471-2281-6541-A0A7-EC75AED33B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47500" lnSpcReduction="20000"/>
          </a:bodyPr>
          <a:lstStyle/>
          <a:p>
            <a:pPr algn="l"/>
            <a:r>
              <a:rPr lang="en-GB" sz="5100" dirty="0">
                <a:ea typeface="Palatino" pitchFamily="-65" charset="0"/>
                <a:cs typeface="Palatino" pitchFamily="-65" charset="0"/>
              </a:rPr>
              <a:t>Concrete Infanticidal Attachment:</a:t>
            </a:r>
            <a:br>
              <a:rPr lang="en-GB" sz="5100" dirty="0">
                <a:ea typeface="Palatino" pitchFamily="-65" charset="0"/>
                <a:cs typeface="Palatino" pitchFamily="-65" charset="0"/>
              </a:rPr>
            </a:br>
            <a:r>
              <a:rPr lang="en-GB" sz="5100" dirty="0">
                <a:ea typeface="Palatino" pitchFamily="-65" charset="0"/>
                <a:cs typeface="Palatino" pitchFamily="-65" charset="0"/>
              </a:rPr>
              <a:t>Essential Attributes</a:t>
            </a:r>
          </a:p>
          <a:p>
            <a:pPr marL="571500" indent="-5715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ea typeface="Palatino" pitchFamily="-65" charset="0"/>
                <a:cs typeface="Palatino" pitchFamily="-65" charset="0"/>
              </a:rPr>
              <a:t>A childhood (or longer) of involvement in violent, sadistic and life-threatening crime as a victim, witness, perpetrator or any combination of them.</a:t>
            </a:r>
          </a:p>
          <a:p>
            <a:pPr marL="571500" indent="-5715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ea typeface="Palatino" pitchFamily="-65" charset="0"/>
                <a:cs typeface="Palatino" pitchFamily="-65" charset="0"/>
              </a:rPr>
              <a:t>These crimes are carried out within a group to which one belongs, willingly or otherwise, such as a religious sect, a family, a military offshoot, a paedophile ring etc.</a:t>
            </a:r>
          </a:p>
          <a:p>
            <a:pPr marL="571500" indent="-5715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ea typeface="Palatino" pitchFamily="-65" charset="0"/>
                <a:cs typeface="Palatino" pitchFamily="-65" charset="0"/>
              </a:rPr>
              <a:t>This group serves as the person’s attachment figure (note the attachment plurality, mirrored in the structure of DID).</a:t>
            </a:r>
          </a:p>
          <a:p>
            <a:pPr marL="571500" indent="-5715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ea typeface="Palatino" pitchFamily="-65" charset="0"/>
                <a:cs typeface="Palatino" pitchFamily="-65" charset="0"/>
              </a:rPr>
              <a:t>Within the group, the relevant crimes are deemed moral or even virtuous (if not legal).</a:t>
            </a:r>
          </a:p>
          <a:p>
            <a:pPr marL="571500" indent="-5715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ea typeface="Palatino" pitchFamily="-65" charset="0"/>
                <a:cs typeface="Palatino" pitchFamily="-65" charset="0"/>
              </a:rPr>
              <a:t>The deepest moments of relatedness to the attachment figure (the group) are reached during the performance of  these crimes.</a:t>
            </a:r>
          </a:p>
          <a:p>
            <a:pPr marL="571500" indent="-5715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>
                <a:ea typeface="Palatino" pitchFamily="-65" charset="0"/>
                <a:cs typeface="Palatino" pitchFamily="-65" charset="0"/>
              </a:rPr>
              <a:t>The severity of the DID is related to the perceived cohesiveness, size and power of the group as a whole, as well as to the intensity of the violence.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659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2F93596-5248-FA47-8E24-4CD2623D78F8}"/>
              </a:ext>
            </a:extLst>
          </p:cNvPr>
          <p:cNvSpPr txBox="1"/>
          <p:nvPr/>
        </p:nvSpPr>
        <p:spPr>
          <a:xfrm>
            <a:off x="234684" y="2843983"/>
            <a:ext cx="855902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latin typeface="Optima" panose="02000503060000020004" pitchFamily="2" charset="0"/>
              </a:rPr>
              <a:t>Abuse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AF4F21-E633-0646-A50C-9845A7943E39}"/>
              </a:ext>
            </a:extLst>
          </p:cNvPr>
          <p:cNvSpPr txBox="1"/>
          <p:nvPr/>
        </p:nvSpPr>
        <p:spPr>
          <a:xfrm>
            <a:off x="3697763" y="2835770"/>
            <a:ext cx="855902" cy="369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latin typeface="Optima" panose="02000503060000020004" pitchFamily="2" charset="0"/>
              </a:rPr>
              <a:t>Abuse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81B8EB-2CE5-324B-B3B6-E09D56B09322}"/>
              </a:ext>
            </a:extLst>
          </p:cNvPr>
          <p:cNvSpPr txBox="1"/>
          <p:nvPr/>
        </p:nvSpPr>
        <p:spPr>
          <a:xfrm>
            <a:off x="1808984" y="3962426"/>
            <a:ext cx="1559404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 prstMaterial="matte"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latin typeface="Optima" panose="02000503060000020004" pitchFamily="2" charset="0"/>
              </a:rPr>
              <a:t>Concrete infanticidal attachment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A92FCD-3403-0D41-B282-EF07DBE6833A}"/>
              </a:ext>
            </a:extLst>
          </p:cNvPr>
          <p:cNvSpPr txBox="1"/>
          <p:nvPr/>
        </p:nvSpPr>
        <p:spPr>
          <a:xfrm>
            <a:off x="2917489" y="3185962"/>
            <a:ext cx="1221527" cy="646321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Optima" panose="02000503060000020004" pitchFamily="2" charset="0"/>
              </a:rPr>
              <a:t>Actively seeking</a:t>
            </a:r>
          </a:p>
        </p:txBody>
      </p:sp>
      <p:grpSp>
        <p:nvGrpSpPr>
          <p:cNvPr id="6" name="Group 59">
            <a:extLst>
              <a:ext uri="{FF2B5EF4-FFF2-40B4-BE49-F238E27FC236}">
                <a16:creationId xmlns:a16="http://schemas.microsoft.com/office/drawing/2014/main" id="{772B225F-C83E-8245-8981-3AECAD513266}"/>
              </a:ext>
            </a:extLst>
          </p:cNvPr>
          <p:cNvGrpSpPr/>
          <p:nvPr/>
        </p:nvGrpSpPr>
        <p:grpSpPr>
          <a:xfrm flipV="1">
            <a:off x="1090585" y="3205102"/>
            <a:ext cx="718398" cy="757324"/>
            <a:chOff x="1090585" y="2086659"/>
            <a:chExt cx="718398" cy="757324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B724E3B1-ED85-794F-A7FE-A68230D08D01}"/>
                </a:ext>
              </a:extLst>
            </p:cNvPr>
            <p:cNvCxnSpPr/>
            <p:nvPr/>
          </p:nvCxnSpPr>
          <p:spPr>
            <a:xfrm flipV="1">
              <a:off x="1322820" y="2086659"/>
              <a:ext cx="486163" cy="26028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CF245CAD-88DA-9544-AFC3-EBFE63F18881}"/>
                </a:ext>
              </a:extLst>
            </p:cNvPr>
            <p:cNvCxnSpPr/>
            <p:nvPr/>
          </p:nvCxnSpPr>
          <p:spPr>
            <a:xfrm rot="5400000" flipH="1" flipV="1">
              <a:off x="958184" y="2479344"/>
              <a:ext cx="497040" cy="23223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71">
            <a:extLst>
              <a:ext uri="{FF2B5EF4-FFF2-40B4-BE49-F238E27FC236}">
                <a16:creationId xmlns:a16="http://schemas.microsoft.com/office/drawing/2014/main" id="{D67F9E32-AB32-5D42-9F9B-480E4BAF95E6}"/>
              </a:ext>
            </a:extLst>
          </p:cNvPr>
          <p:cNvGrpSpPr/>
          <p:nvPr/>
        </p:nvGrpSpPr>
        <p:grpSpPr>
          <a:xfrm rot="5400000" flipH="1">
            <a:off x="3387852" y="3224565"/>
            <a:ext cx="718398" cy="757324"/>
            <a:chOff x="1090585" y="2086659"/>
            <a:chExt cx="718398" cy="757324"/>
          </a:xfrm>
        </p:grpSpPr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92C413F4-A6D6-2144-B6FF-E3A6ACA0D84B}"/>
                </a:ext>
              </a:extLst>
            </p:cNvPr>
            <p:cNvCxnSpPr/>
            <p:nvPr/>
          </p:nvCxnSpPr>
          <p:spPr>
            <a:xfrm flipV="1">
              <a:off x="1322820" y="2086659"/>
              <a:ext cx="486163" cy="26028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35A6B863-C39F-F249-9FBF-908B9DD26F89}"/>
                </a:ext>
              </a:extLst>
            </p:cNvPr>
            <p:cNvCxnSpPr/>
            <p:nvPr/>
          </p:nvCxnSpPr>
          <p:spPr>
            <a:xfrm rot="5400000" flipH="1" flipV="1">
              <a:off x="958184" y="2479344"/>
              <a:ext cx="497040" cy="23223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23676706-F0C3-A540-A051-9CC2E46F7FB2}"/>
              </a:ext>
            </a:extLst>
          </p:cNvPr>
          <p:cNvSpPr txBox="1"/>
          <p:nvPr/>
        </p:nvSpPr>
        <p:spPr>
          <a:xfrm>
            <a:off x="7158778" y="2840645"/>
            <a:ext cx="855902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latin typeface="Optima" panose="02000503060000020004" pitchFamily="2" charset="0"/>
              </a:rPr>
              <a:t>Abuse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C144B1-1E3A-2645-8FE4-B9EC773B7CD9}"/>
              </a:ext>
            </a:extLst>
          </p:cNvPr>
          <p:cNvSpPr txBox="1"/>
          <p:nvPr/>
        </p:nvSpPr>
        <p:spPr>
          <a:xfrm>
            <a:off x="5270000" y="3967301"/>
            <a:ext cx="1559404" cy="9233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latin typeface="Optima" panose="02000503060000020004" pitchFamily="2" charset="0"/>
              </a:rPr>
              <a:t>Concrete infanticidal attachment</a:t>
            </a:r>
          </a:p>
        </p:txBody>
      </p:sp>
      <p:grpSp>
        <p:nvGrpSpPr>
          <p:cNvPr id="14" name="Group 84">
            <a:extLst>
              <a:ext uri="{FF2B5EF4-FFF2-40B4-BE49-F238E27FC236}">
                <a16:creationId xmlns:a16="http://schemas.microsoft.com/office/drawing/2014/main" id="{710C418E-7284-BE4F-8638-FF1FAA06FFA4}"/>
              </a:ext>
            </a:extLst>
          </p:cNvPr>
          <p:cNvGrpSpPr/>
          <p:nvPr/>
        </p:nvGrpSpPr>
        <p:grpSpPr>
          <a:xfrm flipV="1">
            <a:off x="4551602" y="3209977"/>
            <a:ext cx="718398" cy="757324"/>
            <a:chOff x="1090585" y="2086659"/>
            <a:chExt cx="718398" cy="757324"/>
          </a:xfrm>
        </p:grpSpPr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94B620E1-89D8-FD41-B5BB-F9C87707C480}"/>
                </a:ext>
              </a:extLst>
            </p:cNvPr>
            <p:cNvCxnSpPr/>
            <p:nvPr/>
          </p:nvCxnSpPr>
          <p:spPr>
            <a:xfrm flipV="1">
              <a:off x="1322820" y="2086659"/>
              <a:ext cx="486163" cy="26028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8CFE6411-6600-1E40-BAC9-EA72E939FE69}"/>
                </a:ext>
              </a:extLst>
            </p:cNvPr>
            <p:cNvCxnSpPr/>
            <p:nvPr/>
          </p:nvCxnSpPr>
          <p:spPr>
            <a:xfrm rot="5400000" flipH="1" flipV="1">
              <a:off x="958184" y="2479344"/>
              <a:ext cx="497040" cy="23223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90">
            <a:extLst>
              <a:ext uri="{FF2B5EF4-FFF2-40B4-BE49-F238E27FC236}">
                <a16:creationId xmlns:a16="http://schemas.microsoft.com/office/drawing/2014/main" id="{8312B7E3-FA95-714C-A0EB-1155540D2CDE}"/>
              </a:ext>
            </a:extLst>
          </p:cNvPr>
          <p:cNvGrpSpPr/>
          <p:nvPr/>
        </p:nvGrpSpPr>
        <p:grpSpPr>
          <a:xfrm rot="5400000" flipH="1">
            <a:off x="6848867" y="3229440"/>
            <a:ext cx="718398" cy="757324"/>
            <a:chOff x="1090585" y="2086659"/>
            <a:chExt cx="718398" cy="757324"/>
          </a:xfrm>
        </p:grpSpPr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BF576D21-939B-E540-8D58-38F4B7A75B91}"/>
                </a:ext>
              </a:extLst>
            </p:cNvPr>
            <p:cNvCxnSpPr/>
            <p:nvPr/>
          </p:nvCxnSpPr>
          <p:spPr>
            <a:xfrm flipV="1">
              <a:off x="1322820" y="2086659"/>
              <a:ext cx="486163" cy="26028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EA0C4E9-E9F1-9E49-A1EE-FA576207C6D6}"/>
                </a:ext>
              </a:extLst>
            </p:cNvPr>
            <p:cNvCxnSpPr/>
            <p:nvPr/>
          </p:nvCxnSpPr>
          <p:spPr>
            <a:xfrm rot="5400000" flipH="1" flipV="1">
              <a:off x="958184" y="2479344"/>
              <a:ext cx="497040" cy="23223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97">
            <a:extLst>
              <a:ext uri="{FF2B5EF4-FFF2-40B4-BE49-F238E27FC236}">
                <a16:creationId xmlns:a16="http://schemas.microsoft.com/office/drawing/2014/main" id="{AD6C215C-B0EF-8447-AE43-58F37E9DB263}"/>
              </a:ext>
            </a:extLst>
          </p:cNvPr>
          <p:cNvGrpSpPr/>
          <p:nvPr/>
        </p:nvGrpSpPr>
        <p:grpSpPr>
          <a:xfrm flipV="1">
            <a:off x="8014682" y="3205101"/>
            <a:ext cx="718398" cy="757324"/>
            <a:chOff x="1090585" y="2086659"/>
            <a:chExt cx="718398" cy="757324"/>
          </a:xfrm>
        </p:grpSpPr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5F680199-9000-8E48-94CB-BB86501889F0}"/>
                </a:ext>
              </a:extLst>
            </p:cNvPr>
            <p:cNvCxnSpPr/>
            <p:nvPr/>
          </p:nvCxnSpPr>
          <p:spPr>
            <a:xfrm flipV="1">
              <a:off x="1322820" y="2086659"/>
              <a:ext cx="486163" cy="26028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94FC8D43-DE7B-9F48-A42E-A205244D78D3}"/>
                </a:ext>
              </a:extLst>
            </p:cNvPr>
            <p:cNvCxnSpPr/>
            <p:nvPr/>
          </p:nvCxnSpPr>
          <p:spPr>
            <a:xfrm rot="5400000" flipH="1" flipV="1">
              <a:off x="958184" y="2479344"/>
              <a:ext cx="497040" cy="23223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3BA6C0E6-9EFA-3A4D-90DC-6BE20200A05A}"/>
              </a:ext>
            </a:extLst>
          </p:cNvPr>
          <p:cNvSpPr txBox="1"/>
          <p:nvPr/>
        </p:nvSpPr>
        <p:spPr>
          <a:xfrm>
            <a:off x="8014680" y="3962425"/>
            <a:ext cx="1559404" cy="9233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US" sz="1800" dirty="0">
                <a:latin typeface="Optima" panose="02000503060000020004" pitchFamily="2" charset="0"/>
              </a:rPr>
              <a:t>Concrete infanticidal attachment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03F50F-D16F-D14A-94FB-FEDA781056AE}"/>
              </a:ext>
            </a:extLst>
          </p:cNvPr>
          <p:cNvSpPr txBox="1"/>
          <p:nvPr/>
        </p:nvSpPr>
        <p:spPr>
          <a:xfrm>
            <a:off x="1233745" y="2886951"/>
            <a:ext cx="904614" cy="923320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lIns="91429" tIns="45715" rIns="91429" bIns="45715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Optima" panose="02000503060000020004" pitchFamily="2" charset="0"/>
              </a:rPr>
              <a:t>Pain, terror, horror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3FAD0FE-F3D2-F84E-8879-F63E6139637E}"/>
              </a:ext>
            </a:extLst>
          </p:cNvPr>
          <p:cNvSpPr txBox="1"/>
          <p:nvPr/>
        </p:nvSpPr>
        <p:spPr>
          <a:xfrm>
            <a:off x="6415268" y="3149360"/>
            <a:ext cx="1221527" cy="646321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Optima" panose="02000503060000020004" pitchFamily="2" charset="0"/>
              </a:rPr>
              <a:t>Actively seeking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4236524-F82D-774D-B7BD-C48E406977AE}"/>
              </a:ext>
            </a:extLst>
          </p:cNvPr>
          <p:cNvSpPr txBox="1"/>
          <p:nvPr/>
        </p:nvSpPr>
        <p:spPr>
          <a:xfrm>
            <a:off x="4849924" y="2948024"/>
            <a:ext cx="904614" cy="923320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lIns="91429" tIns="45715" rIns="91429" bIns="45715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Optima" panose="02000503060000020004" pitchFamily="2" charset="0"/>
              </a:rPr>
              <a:t>Pain, terror, horror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52E0368-4B05-584A-8615-765741FDD967}"/>
              </a:ext>
            </a:extLst>
          </p:cNvPr>
          <p:cNvSpPr txBox="1"/>
          <p:nvPr/>
        </p:nvSpPr>
        <p:spPr>
          <a:xfrm>
            <a:off x="8315341" y="2922987"/>
            <a:ext cx="904614" cy="923320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 lIns="91429" tIns="45715" rIns="91429" bIns="45715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Optima" panose="02000503060000020004" pitchFamily="2" charset="0"/>
              </a:rPr>
              <a:t>Pain, terror, horror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4CE1B2E-9E8D-6040-A980-7C7AC2903CB7}"/>
              </a:ext>
            </a:extLst>
          </p:cNvPr>
          <p:cNvSpPr txBox="1"/>
          <p:nvPr/>
        </p:nvSpPr>
        <p:spPr>
          <a:xfrm>
            <a:off x="678650" y="738841"/>
            <a:ext cx="79781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Optima" panose="02000503060000020004" pitchFamily="2" charset="0"/>
              </a:rPr>
              <a:t>The Concrete Infanticidal Attachment Cycle</a:t>
            </a:r>
          </a:p>
        </p:txBody>
      </p:sp>
    </p:spTree>
    <p:extLst>
      <p:ext uri="{BB962C8B-B14F-4D97-AF65-F5344CB8AC3E}">
        <p14:creationId xmlns:p14="http://schemas.microsoft.com/office/powerpoint/2010/main" val="106031438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wlby 2019-11 new format" id="{8235EA58-8B22-C64F-8C9E-1518A4A8E5CF}" vid="{C9158867-2C2E-0F46-9D22-3C3D52A17D8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</TotalTime>
  <Words>546</Words>
  <Application>Microsoft Macintosh PowerPoint</Application>
  <PresentationFormat>On-screen Show (4:3)</PresentationFormat>
  <Paragraphs>109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Gill Sans MT</vt:lpstr>
      <vt:lpstr>Optima</vt:lpstr>
      <vt:lpstr>Palatino</vt:lpstr>
      <vt:lpstr>Gallery</vt:lpstr>
      <vt:lpstr>Attachment AND DID: survival, destruction and healing  SMART, August 2024</vt:lpstr>
      <vt:lpstr>PowerPoint Presentation</vt:lpstr>
      <vt:lpstr>Abuse and dissociation: a cycle</vt:lpstr>
      <vt:lpstr>PowerPoint Presentation</vt:lpstr>
      <vt:lpstr>PowerPoint Presentation</vt:lpstr>
      <vt:lpstr>PowerPoint Presentation</vt:lpstr>
      <vt:lpstr>Attachment types in decreasing order of aiding survival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Hugh Sachs-Simpson</dc:creator>
  <cp:lastModifiedBy>Hugh Sachs-Simpson</cp:lastModifiedBy>
  <cp:revision>1</cp:revision>
  <cp:lastPrinted>2018-05-29T14:58:47Z</cp:lastPrinted>
  <dcterms:created xsi:type="dcterms:W3CDTF">2024-08-11T11:54:46Z</dcterms:created>
  <dcterms:modified xsi:type="dcterms:W3CDTF">2024-08-11T12:02:04Z</dcterms:modified>
</cp:coreProperties>
</file>