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microsoft.com/office/2020/02/relationships/classificationlabels" Target="docMetadata/LabelInfo.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1" r:id="rId3"/>
    <p:sldId id="257" r:id="rId4"/>
    <p:sldId id="258" r:id="rId5"/>
    <p:sldId id="265" r:id="rId6"/>
    <p:sldId id="260" r:id="rId7"/>
    <p:sldId id="261" r:id="rId8"/>
    <p:sldId id="263" r:id="rId9"/>
    <p:sldId id="262" r:id="rId10"/>
    <p:sldId id="264" r:id="rId11"/>
    <p:sldId id="272" r:id="rId12"/>
    <p:sldId id="273" r:id="rId13"/>
    <p:sldId id="274" r:id="rId14"/>
    <p:sldId id="279" r:id="rId15"/>
    <p:sldId id="275" r:id="rId16"/>
    <p:sldId id="276" r:id="rId17"/>
    <p:sldId id="277" r:id="rId18"/>
    <p:sldId id="278" r:id="rId19"/>
    <p:sldId id="266" r:id="rId20"/>
    <p:sldId id="267" r:id="rId21"/>
    <p:sldId id="268" r:id="rId22"/>
    <p:sldId id="269" r:id="rId23"/>
    <p:sldId id="270" r:id="rId24"/>
    <p:sldId id="28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49" d="100"/>
          <a:sy n="49" d="100"/>
        </p:scale>
        <p:origin x="864" y="4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4A563-515D-C428-A3CF-30116BB6D98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32520A6-CB17-2FAA-1601-3A2DDFCDFB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7B11C22-650E-BF38-457D-F5500463F0EE}"/>
              </a:ext>
            </a:extLst>
          </p:cNvPr>
          <p:cNvSpPr>
            <a:spLocks noGrp="1"/>
          </p:cNvSpPr>
          <p:nvPr>
            <p:ph type="dt" sz="half" idx="10"/>
          </p:nvPr>
        </p:nvSpPr>
        <p:spPr/>
        <p:txBody>
          <a:bodyPr/>
          <a:lstStyle/>
          <a:p>
            <a:fld id="{BDEA36EF-2F62-4504-AB6C-037DDD2311D9}" type="datetimeFigureOut">
              <a:rPr lang="en-US" smtClean="0"/>
              <a:t>8/13/2026</a:t>
            </a:fld>
            <a:endParaRPr lang="en-US" dirty="0"/>
          </a:p>
        </p:txBody>
      </p:sp>
      <p:sp>
        <p:nvSpPr>
          <p:cNvPr id="5" name="Footer Placeholder 4">
            <a:extLst>
              <a:ext uri="{FF2B5EF4-FFF2-40B4-BE49-F238E27FC236}">
                <a16:creationId xmlns:a16="http://schemas.microsoft.com/office/drawing/2014/main" id="{9A5BD45E-A114-AF51-1B98-2855B9A9FC7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DEFEBCC-1FF0-B059-1C56-521B9212E824}"/>
              </a:ext>
            </a:extLst>
          </p:cNvPr>
          <p:cNvSpPr>
            <a:spLocks noGrp="1"/>
          </p:cNvSpPr>
          <p:nvPr>
            <p:ph type="sldNum" sz="quarter" idx="12"/>
          </p:nvPr>
        </p:nvSpPr>
        <p:spPr/>
        <p:txBody>
          <a:bodyPr/>
          <a:lstStyle/>
          <a:p>
            <a:fld id="{C7566D9E-BC60-494F-ACD6-8A247A2E1452}" type="slidenum">
              <a:rPr lang="en-US" smtClean="0"/>
              <a:t>‹#›</a:t>
            </a:fld>
            <a:endParaRPr lang="en-US" dirty="0"/>
          </a:p>
        </p:txBody>
      </p:sp>
    </p:spTree>
    <p:extLst>
      <p:ext uri="{BB962C8B-B14F-4D97-AF65-F5344CB8AC3E}">
        <p14:creationId xmlns:p14="http://schemas.microsoft.com/office/powerpoint/2010/main" val="1704616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E6C71-7B94-3479-E76C-D88D1E7E7D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56415D0-D669-9C82-49C0-93B3F66004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23116D-8646-8DDA-5EE9-4A26E13C84FD}"/>
              </a:ext>
            </a:extLst>
          </p:cNvPr>
          <p:cNvSpPr>
            <a:spLocks noGrp="1"/>
          </p:cNvSpPr>
          <p:nvPr>
            <p:ph type="dt" sz="half" idx="10"/>
          </p:nvPr>
        </p:nvSpPr>
        <p:spPr/>
        <p:txBody>
          <a:bodyPr/>
          <a:lstStyle/>
          <a:p>
            <a:fld id="{BDEA36EF-2F62-4504-AB6C-037DDD2311D9}" type="datetimeFigureOut">
              <a:rPr lang="en-US" smtClean="0"/>
              <a:t>8/13/2026</a:t>
            </a:fld>
            <a:endParaRPr lang="en-US" dirty="0"/>
          </a:p>
        </p:txBody>
      </p:sp>
      <p:sp>
        <p:nvSpPr>
          <p:cNvPr id="5" name="Footer Placeholder 4">
            <a:extLst>
              <a:ext uri="{FF2B5EF4-FFF2-40B4-BE49-F238E27FC236}">
                <a16:creationId xmlns:a16="http://schemas.microsoft.com/office/drawing/2014/main" id="{34FDC5F5-50A0-56E5-9A76-05F1EC9BC1F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919814D-EAC3-9CC8-7600-10A1656AA7AF}"/>
              </a:ext>
            </a:extLst>
          </p:cNvPr>
          <p:cNvSpPr>
            <a:spLocks noGrp="1"/>
          </p:cNvSpPr>
          <p:nvPr>
            <p:ph type="sldNum" sz="quarter" idx="12"/>
          </p:nvPr>
        </p:nvSpPr>
        <p:spPr/>
        <p:txBody>
          <a:bodyPr/>
          <a:lstStyle/>
          <a:p>
            <a:fld id="{C7566D9E-BC60-494F-ACD6-8A247A2E1452}" type="slidenum">
              <a:rPr lang="en-US" smtClean="0"/>
              <a:t>‹#›</a:t>
            </a:fld>
            <a:endParaRPr lang="en-US" dirty="0"/>
          </a:p>
        </p:txBody>
      </p:sp>
    </p:spTree>
    <p:extLst>
      <p:ext uri="{BB962C8B-B14F-4D97-AF65-F5344CB8AC3E}">
        <p14:creationId xmlns:p14="http://schemas.microsoft.com/office/powerpoint/2010/main" val="2742077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7F7826E-A80D-50F8-4C26-C3852138877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C3AA9E8-5029-166D-0F99-F7C83138C95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D9D822-3D3C-FBF4-3088-B0465BA26AF9}"/>
              </a:ext>
            </a:extLst>
          </p:cNvPr>
          <p:cNvSpPr>
            <a:spLocks noGrp="1"/>
          </p:cNvSpPr>
          <p:nvPr>
            <p:ph type="dt" sz="half" idx="10"/>
          </p:nvPr>
        </p:nvSpPr>
        <p:spPr/>
        <p:txBody>
          <a:bodyPr/>
          <a:lstStyle/>
          <a:p>
            <a:fld id="{BDEA36EF-2F62-4504-AB6C-037DDD2311D9}" type="datetimeFigureOut">
              <a:rPr lang="en-US" smtClean="0"/>
              <a:t>8/13/2026</a:t>
            </a:fld>
            <a:endParaRPr lang="en-US" dirty="0"/>
          </a:p>
        </p:txBody>
      </p:sp>
      <p:sp>
        <p:nvSpPr>
          <p:cNvPr id="5" name="Footer Placeholder 4">
            <a:extLst>
              <a:ext uri="{FF2B5EF4-FFF2-40B4-BE49-F238E27FC236}">
                <a16:creationId xmlns:a16="http://schemas.microsoft.com/office/drawing/2014/main" id="{B5DA1261-4E16-42FC-7F27-94B84FC47B3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3CF4DFD-7CC6-B169-6508-4E6444127C34}"/>
              </a:ext>
            </a:extLst>
          </p:cNvPr>
          <p:cNvSpPr>
            <a:spLocks noGrp="1"/>
          </p:cNvSpPr>
          <p:nvPr>
            <p:ph type="sldNum" sz="quarter" idx="12"/>
          </p:nvPr>
        </p:nvSpPr>
        <p:spPr/>
        <p:txBody>
          <a:bodyPr/>
          <a:lstStyle/>
          <a:p>
            <a:fld id="{C7566D9E-BC60-494F-ACD6-8A247A2E1452}" type="slidenum">
              <a:rPr lang="en-US" smtClean="0"/>
              <a:t>‹#›</a:t>
            </a:fld>
            <a:endParaRPr lang="en-US" dirty="0"/>
          </a:p>
        </p:txBody>
      </p:sp>
    </p:spTree>
    <p:extLst>
      <p:ext uri="{BB962C8B-B14F-4D97-AF65-F5344CB8AC3E}">
        <p14:creationId xmlns:p14="http://schemas.microsoft.com/office/powerpoint/2010/main" val="4155317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2FB2-2872-3B6D-CD29-EC63A3858F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B1E14E4-7EA2-26EE-A112-44634D4A69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E6E8FF-CD29-8DBE-7512-61A578E66D0F}"/>
              </a:ext>
            </a:extLst>
          </p:cNvPr>
          <p:cNvSpPr>
            <a:spLocks noGrp="1"/>
          </p:cNvSpPr>
          <p:nvPr>
            <p:ph type="dt" sz="half" idx="10"/>
          </p:nvPr>
        </p:nvSpPr>
        <p:spPr/>
        <p:txBody>
          <a:bodyPr/>
          <a:lstStyle/>
          <a:p>
            <a:fld id="{BDEA36EF-2F62-4504-AB6C-037DDD2311D9}" type="datetimeFigureOut">
              <a:rPr lang="en-US" smtClean="0"/>
              <a:t>8/13/2026</a:t>
            </a:fld>
            <a:endParaRPr lang="en-US" dirty="0"/>
          </a:p>
        </p:txBody>
      </p:sp>
      <p:sp>
        <p:nvSpPr>
          <p:cNvPr id="5" name="Footer Placeholder 4">
            <a:extLst>
              <a:ext uri="{FF2B5EF4-FFF2-40B4-BE49-F238E27FC236}">
                <a16:creationId xmlns:a16="http://schemas.microsoft.com/office/drawing/2014/main" id="{60A4D9AE-F058-7957-33F1-EFF94FD7E8A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9887E04-C783-3F7A-D104-3192A5A3E046}"/>
              </a:ext>
            </a:extLst>
          </p:cNvPr>
          <p:cNvSpPr>
            <a:spLocks noGrp="1"/>
          </p:cNvSpPr>
          <p:nvPr>
            <p:ph type="sldNum" sz="quarter" idx="12"/>
          </p:nvPr>
        </p:nvSpPr>
        <p:spPr/>
        <p:txBody>
          <a:bodyPr/>
          <a:lstStyle/>
          <a:p>
            <a:fld id="{C7566D9E-BC60-494F-ACD6-8A247A2E1452}" type="slidenum">
              <a:rPr lang="en-US" smtClean="0"/>
              <a:t>‹#›</a:t>
            </a:fld>
            <a:endParaRPr lang="en-US" dirty="0"/>
          </a:p>
        </p:txBody>
      </p:sp>
    </p:spTree>
    <p:extLst>
      <p:ext uri="{BB962C8B-B14F-4D97-AF65-F5344CB8AC3E}">
        <p14:creationId xmlns:p14="http://schemas.microsoft.com/office/powerpoint/2010/main" val="484221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58147-3F76-E253-3DAF-0122566DAAA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1C49D25-9108-B639-D0CF-292CD86A211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933C6BD-038A-D631-234D-06F866434E38}"/>
              </a:ext>
            </a:extLst>
          </p:cNvPr>
          <p:cNvSpPr>
            <a:spLocks noGrp="1"/>
          </p:cNvSpPr>
          <p:nvPr>
            <p:ph type="dt" sz="half" idx="10"/>
          </p:nvPr>
        </p:nvSpPr>
        <p:spPr/>
        <p:txBody>
          <a:bodyPr/>
          <a:lstStyle/>
          <a:p>
            <a:fld id="{BDEA36EF-2F62-4504-AB6C-037DDD2311D9}" type="datetimeFigureOut">
              <a:rPr lang="en-US" smtClean="0"/>
              <a:t>8/13/2026</a:t>
            </a:fld>
            <a:endParaRPr lang="en-US" dirty="0"/>
          </a:p>
        </p:txBody>
      </p:sp>
      <p:sp>
        <p:nvSpPr>
          <p:cNvPr id="5" name="Footer Placeholder 4">
            <a:extLst>
              <a:ext uri="{FF2B5EF4-FFF2-40B4-BE49-F238E27FC236}">
                <a16:creationId xmlns:a16="http://schemas.microsoft.com/office/drawing/2014/main" id="{8C1736CF-3360-7AD7-A754-A32A62E0249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0F710BD-9273-AD07-F25A-5D015F37DED5}"/>
              </a:ext>
            </a:extLst>
          </p:cNvPr>
          <p:cNvSpPr>
            <a:spLocks noGrp="1"/>
          </p:cNvSpPr>
          <p:nvPr>
            <p:ph type="sldNum" sz="quarter" idx="12"/>
          </p:nvPr>
        </p:nvSpPr>
        <p:spPr/>
        <p:txBody>
          <a:bodyPr/>
          <a:lstStyle/>
          <a:p>
            <a:fld id="{C7566D9E-BC60-494F-ACD6-8A247A2E1452}" type="slidenum">
              <a:rPr lang="en-US" smtClean="0"/>
              <a:t>‹#›</a:t>
            </a:fld>
            <a:endParaRPr lang="en-US" dirty="0"/>
          </a:p>
        </p:txBody>
      </p:sp>
    </p:spTree>
    <p:extLst>
      <p:ext uri="{BB962C8B-B14F-4D97-AF65-F5344CB8AC3E}">
        <p14:creationId xmlns:p14="http://schemas.microsoft.com/office/powerpoint/2010/main" val="1236221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66254-374B-DA58-8B35-D97EAA6E59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104B4D-EB15-C4AC-DFBD-3795B6BC542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5D1E1FA-39D7-AAD6-460A-2BF89266FBC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2F8DA52-274E-6FFD-2367-C4A677F871F3}"/>
              </a:ext>
            </a:extLst>
          </p:cNvPr>
          <p:cNvSpPr>
            <a:spLocks noGrp="1"/>
          </p:cNvSpPr>
          <p:nvPr>
            <p:ph type="dt" sz="half" idx="10"/>
          </p:nvPr>
        </p:nvSpPr>
        <p:spPr/>
        <p:txBody>
          <a:bodyPr/>
          <a:lstStyle/>
          <a:p>
            <a:fld id="{BDEA36EF-2F62-4504-AB6C-037DDD2311D9}" type="datetimeFigureOut">
              <a:rPr lang="en-US" smtClean="0"/>
              <a:t>8/13/2026</a:t>
            </a:fld>
            <a:endParaRPr lang="en-US" dirty="0"/>
          </a:p>
        </p:txBody>
      </p:sp>
      <p:sp>
        <p:nvSpPr>
          <p:cNvPr id="6" name="Footer Placeholder 5">
            <a:extLst>
              <a:ext uri="{FF2B5EF4-FFF2-40B4-BE49-F238E27FC236}">
                <a16:creationId xmlns:a16="http://schemas.microsoft.com/office/drawing/2014/main" id="{EEA07A84-25FC-7F87-830B-4CE1D540E3C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D08F782-8A00-86B9-79B8-4B55466BA9C2}"/>
              </a:ext>
            </a:extLst>
          </p:cNvPr>
          <p:cNvSpPr>
            <a:spLocks noGrp="1"/>
          </p:cNvSpPr>
          <p:nvPr>
            <p:ph type="sldNum" sz="quarter" idx="12"/>
          </p:nvPr>
        </p:nvSpPr>
        <p:spPr/>
        <p:txBody>
          <a:bodyPr/>
          <a:lstStyle/>
          <a:p>
            <a:fld id="{C7566D9E-BC60-494F-ACD6-8A247A2E1452}" type="slidenum">
              <a:rPr lang="en-US" smtClean="0"/>
              <a:t>‹#›</a:t>
            </a:fld>
            <a:endParaRPr lang="en-US" dirty="0"/>
          </a:p>
        </p:txBody>
      </p:sp>
    </p:spTree>
    <p:extLst>
      <p:ext uri="{BB962C8B-B14F-4D97-AF65-F5344CB8AC3E}">
        <p14:creationId xmlns:p14="http://schemas.microsoft.com/office/powerpoint/2010/main" val="2793260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30D76-BEA4-3C0D-218B-B0D1403CC48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3DD767-D5B2-D5D2-0B81-355C700374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1DFDC92-25C5-ADFC-AA21-3F13A00D3D8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6BE7389-DC79-BE2B-2863-17DD16D094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2FA1E37-F8BC-63EF-2588-2E658113737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5766504-2A5B-5A4B-AF7E-3A3BA6E4FFD5}"/>
              </a:ext>
            </a:extLst>
          </p:cNvPr>
          <p:cNvSpPr>
            <a:spLocks noGrp="1"/>
          </p:cNvSpPr>
          <p:nvPr>
            <p:ph type="dt" sz="half" idx="10"/>
          </p:nvPr>
        </p:nvSpPr>
        <p:spPr/>
        <p:txBody>
          <a:bodyPr/>
          <a:lstStyle/>
          <a:p>
            <a:fld id="{BDEA36EF-2F62-4504-AB6C-037DDD2311D9}" type="datetimeFigureOut">
              <a:rPr lang="en-US" smtClean="0"/>
              <a:t>8/13/2026</a:t>
            </a:fld>
            <a:endParaRPr lang="en-US" dirty="0"/>
          </a:p>
        </p:txBody>
      </p:sp>
      <p:sp>
        <p:nvSpPr>
          <p:cNvPr id="8" name="Footer Placeholder 7">
            <a:extLst>
              <a:ext uri="{FF2B5EF4-FFF2-40B4-BE49-F238E27FC236}">
                <a16:creationId xmlns:a16="http://schemas.microsoft.com/office/drawing/2014/main" id="{3D04EF62-296A-FD48-D405-F9FF2CC1A5E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7658DCF1-DF8D-E8FC-2F41-030702A99122}"/>
              </a:ext>
            </a:extLst>
          </p:cNvPr>
          <p:cNvSpPr>
            <a:spLocks noGrp="1"/>
          </p:cNvSpPr>
          <p:nvPr>
            <p:ph type="sldNum" sz="quarter" idx="12"/>
          </p:nvPr>
        </p:nvSpPr>
        <p:spPr/>
        <p:txBody>
          <a:bodyPr/>
          <a:lstStyle/>
          <a:p>
            <a:fld id="{C7566D9E-BC60-494F-ACD6-8A247A2E1452}" type="slidenum">
              <a:rPr lang="en-US" smtClean="0"/>
              <a:t>‹#›</a:t>
            </a:fld>
            <a:endParaRPr lang="en-US" dirty="0"/>
          </a:p>
        </p:txBody>
      </p:sp>
    </p:spTree>
    <p:extLst>
      <p:ext uri="{BB962C8B-B14F-4D97-AF65-F5344CB8AC3E}">
        <p14:creationId xmlns:p14="http://schemas.microsoft.com/office/powerpoint/2010/main" val="1140032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B8476-D6C7-6699-75EB-BA810CD46D4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B55EBA3-E0C6-3ADF-FF61-CE5A6D15CC70}"/>
              </a:ext>
            </a:extLst>
          </p:cNvPr>
          <p:cNvSpPr>
            <a:spLocks noGrp="1"/>
          </p:cNvSpPr>
          <p:nvPr>
            <p:ph type="dt" sz="half" idx="10"/>
          </p:nvPr>
        </p:nvSpPr>
        <p:spPr/>
        <p:txBody>
          <a:bodyPr/>
          <a:lstStyle/>
          <a:p>
            <a:fld id="{BDEA36EF-2F62-4504-AB6C-037DDD2311D9}" type="datetimeFigureOut">
              <a:rPr lang="en-US" smtClean="0"/>
              <a:t>8/13/2026</a:t>
            </a:fld>
            <a:endParaRPr lang="en-US" dirty="0"/>
          </a:p>
        </p:txBody>
      </p:sp>
      <p:sp>
        <p:nvSpPr>
          <p:cNvPr id="4" name="Footer Placeholder 3">
            <a:extLst>
              <a:ext uri="{FF2B5EF4-FFF2-40B4-BE49-F238E27FC236}">
                <a16:creationId xmlns:a16="http://schemas.microsoft.com/office/drawing/2014/main" id="{14C96BC0-E64C-4F4E-6ECF-8A64C19B50C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69A687A3-EEDF-C8EE-B8A3-BD9E54837990}"/>
              </a:ext>
            </a:extLst>
          </p:cNvPr>
          <p:cNvSpPr>
            <a:spLocks noGrp="1"/>
          </p:cNvSpPr>
          <p:nvPr>
            <p:ph type="sldNum" sz="quarter" idx="12"/>
          </p:nvPr>
        </p:nvSpPr>
        <p:spPr/>
        <p:txBody>
          <a:bodyPr/>
          <a:lstStyle/>
          <a:p>
            <a:fld id="{C7566D9E-BC60-494F-ACD6-8A247A2E1452}" type="slidenum">
              <a:rPr lang="en-US" smtClean="0"/>
              <a:t>‹#›</a:t>
            </a:fld>
            <a:endParaRPr lang="en-US" dirty="0"/>
          </a:p>
        </p:txBody>
      </p:sp>
    </p:spTree>
    <p:extLst>
      <p:ext uri="{BB962C8B-B14F-4D97-AF65-F5344CB8AC3E}">
        <p14:creationId xmlns:p14="http://schemas.microsoft.com/office/powerpoint/2010/main" val="2669199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9A45391-BA78-7ED2-A699-6CA9D39423FF}"/>
              </a:ext>
            </a:extLst>
          </p:cNvPr>
          <p:cNvSpPr>
            <a:spLocks noGrp="1"/>
          </p:cNvSpPr>
          <p:nvPr>
            <p:ph type="dt" sz="half" idx="10"/>
          </p:nvPr>
        </p:nvSpPr>
        <p:spPr/>
        <p:txBody>
          <a:bodyPr/>
          <a:lstStyle/>
          <a:p>
            <a:fld id="{BDEA36EF-2F62-4504-AB6C-037DDD2311D9}" type="datetimeFigureOut">
              <a:rPr lang="en-US" smtClean="0"/>
              <a:t>8/13/2026</a:t>
            </a:fld>
            <a:endParaRPr lang="en-US" dirty="0"/>
          </a:p>
        </p:txBody>
      </p:sp>
      <p:sp>
        <p:nvSpPr>
          <p:cNvPr id="3" name="Footer Placeholder 2">
            <a:extLst>
              <a:ext uri="{FF2B5EF4-FFF2-40B4-BE49-F238E27FC236}">
                <a16:creationId xmlns:a16="http://schemas.microsoft.com/office/drawing/2014/main" id="{45443E32-C04B-5CDC-F80C-78722B1884D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ACA38A05-6C18-5126-6FF5-FD16E0182725}"/>
              </a:ext>
            </a:extLst>
          </p:cNvPr>
          <p:cNvSpPr>
            <a:spLocks noGrp="1"/>
          </p:cNvSpPr>
          <p:nvPr>
            <p:ph type="sldNum" sz="quarter" idx="12"/>
          </p:nvPr>
        </p:nvSpPr>
        <p:spPr/>
        <p:txBody>
          <a:bodyPr/>
          <a:lstStyle/>
          <a:p>
            <a:fld id="{C7566D9E-BC60-494F-ACD6-8A247A2E1452}" type="slidenum">
              <a:rPr lang="en-US" smtClean="0"/>
              <a:t>‹#›</a:t>
            </a:fld>
            <a:endParaRPr lang="en-US" dirty="0"/>
          </a:p>
        </p:txBody>
      </p:sp>
    </p:spTree>
    <p:extLst>
      <p:ext uri="{BB962C8B-B14F-4D97-AF65-F5344CB8AC3E}">
        <p14:creationId xmlns:p14="http://schemas.microsoft.com/office/powerpoint/2010/main" val="1410773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F8F7D-1921-2741-CBCF-0F7303CEE7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E1905BC-8C6D-B509-8431-503C3229C0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7438959-A0BD-5C33-AA2F-DC43894685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64ADF0-70EF-1559-E701-9410022050E5}"/>
              </a:ext>
            </a:extLst>
          </p:cNvPr>
          <p:cNvSpPr>
            <a:spLocks noGrp="1"/>
          </p:cNvSpPr>
          <p:nvPr>
            <p:ph type="dt" sz="half" idx="10"/>
          </p:nvPr>
        </p:nvSpPr>
        <p:spPr/>
        <p:txBody>
          <a:bodyPr/>
          <a:lstStyle/>
          <a:p>
            <a:fld id="{BDEA36EF-2F62-4504-AB6C-037DDD2311D9}" type="datetimeFigureOut">
              <a:rPr lang="en-US" smtClean="0"/>
              <a:t>8/13/2026</a:t>
            </a:fld>
            <a:endParaRPr lang="en-US" dirty="0"/>
          </a:p>
        </p:txBody>
      </p:sp>
      <p:sp>
        <p:nvSpPr>
          <p:cNvPr id="6" name="Footer Placeholder 5">
            <a:extLst>
              <a:ext uri="{FF2B5EF4-FFF2-40B4-BE49-F238E27FC236}">
                <a16:creationId xmlns:a16="http://schemas.microsoft.com/office/drawing/2014/main" id="{F7CAD03D-461B-61AA-4CCD-08A7CCB7731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02EE464-2C08-431D-3A34-E1C24856E208}"/>
              </a:ext>
            </a:extLst>
          </p:cNvPr>
          <p:cNvSpPr>
            <a:spLocks noGrp="1"/>
          </p:cNvSpPr>
          <p:nvPr>
            <p:ph type="sldNum" sz="quarter" idx="12"/>
          </p:nvPr>
        </p:nvSpPr>
        <p:spPr/>
        <p:txBody>
          <a:bodyPr/>
          <a:lstStyle/>
          <a:p>
            <a:fld id="{C7566D9E-BC60-494F-ACD6-8A247A2E1452}" type="slidenum">
              <a:rPr lang="en-US" smtClean="0"/>
              <a:t>‹#›</a:t>
            </a:fld>
            <a:endParaRPr lang="en-US" dirty="0"/>
          </a:p>
        </p:txBody>
      </p:sp>
    </p:spTree>
    <p:extLst>
      <p:ext uri="{BB962C8B-B14F-4D97-AF65-F5344CB8AC3E}">
        <p14:creationId xmlns:p14="http://schemas.microsoft.com/office/powerpoint/2010/main" val="1808284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2D4F6-58FF-3D72-1CA4-2F64343509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AC30892-9933-75B3-0D05-2F8BD993C5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6ACF9880-AE96-AE0C-BFD5-AD64F67334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CBB686-DAFC-02FF-006D-9976ACB84048}"/>
              </a:ext>
            </a:extLst>
          </p:cNvPr>
          <p:cNvSpPr>
            <a:spLocks noGrp="1"/>
          </p:cNvSpPr>
          <p:nvPr>
            <p:ph type="dt" sz="half" idx="10"/>
          </p:nvPr>
        </p:nvSpPr>
        <p:spPr/>
        <p:txBody>
          <a:bodyPr/>
          <a:lstStyle/>
          <a:p>
            <a:fld id="{BDEA36EF-2F62-4504-AB6C-037DDD2311D9}" type="datetimeFigureOut">
              <a:rPr lang="en-US" smtClean="0"/>
              <a:t>8/13/2026</a:t>
            </a:fld>
            <a:endParaRPr lang="en-US" dirty="0"/>
          </a:p>
        </p:txBody>
      </p:sp>
      <p:sp>
        <p:nvSpPr>
          <p:cNvPr id="6" name="Footer Placeholder 5">
            <a:extLst>
              <a:ext uri="{FF2B5EF4-FFF2-40B4-BE49-F238E27FC236}">
                <a16:creationId xmlns:a16="http://schemas.microsoft.com/office/drawing/2014/main" id="{7A31384D-2DDA-4B72-4489-B6452BB2751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3646039-CAF3-4D1C-1D86-2CFCA065C667}"/>
              </a:ext>
            </a:extLst>
          </p:cNvPr>
          <p:cNvSpPr>
            <a:spLocks noGrp="1"/>
          </p:cNvSpPr>
          <p:nvPr>
            <p:ph type="sldNum" sz="quarter" idx="12"/>
          </p:nvPr>
        </p:nvSpPr>
        <p:spPr/>
        <p:txBody>
          <a:bodyPr/>
          <a:lstStyle/>
          <a:p>
            <a:fld id="{C7566D9E-BC60-494F-ACD6-8A247A2E1452}" type="slidenum">
              <a:rPr lang="en-US" smtClean="0"/>
              <a:t>‹#›</a:t>
            </a:fld>
            <a:endParaRPr lang="en-US" dirty="0"/>
          </a:p>
        </p:txBody>
      </p:sp>
    </p:spTree>
    <p:extLst>
      <p:ext uri="{BB962C8B-B14F-4D97-AF65-F5344CB8AC3E}">
        <p14:creationId xmlns:p14="http://schemas.microsoft.com/office/powerpoint/2010/main" val="733052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9148639-D3FC-AC82-64F9-5D99F21A52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B818798-F610-70A5-5AF1-6ACDE1BACB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5BC21D-687A-0F21-9282-D5B6C1E8EE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DEA36EF-2F62-4504-AB6C-037DDD2311D9}" type="datetimeFigureOut">
              <a:rPr lang="en-US" smtClean="0"/>
              <a:t>8/13/2026</a:t>
            </a:fld>
            <a:endParaRPr lang="en-US" dirty="0"/>
          </a:p>
        </p:txBody>
      </p:sp>
      <p:sp>
        <p:nvSpPr>
          <p:cNvPr id="5" name="Footer Placeholder 4">
            <a:extLst>
              <a:ext uri="{FF2B5EF4-FFF2-40B4-BE49-F238E27FC236}">
                <a16:creationId xmlns:a16="http://schemas.microsoft.com/office/drawing/2014/main" id="{C1F2975A-729C-14CD-69CB-5865DA0835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7DCE01EB-A74A-8FFD-92D7-F0CFE1C1AE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7566D9E-BC60-494F-ACD6-8A247A2E1452}" type="slidenum">
              <a:rPr lang="en-US" smtClean="0"/>
              <a:t>‹#›</a:t>
            </a:fld>
            <a:endParaRPr lang="en-US" dirty="0"/>
          </a:p>
        </p:txBody>
      </p:sp>
    </p:spTree>
    <p:extLst>
      <p:ext uri="{BB962C8B-B14F-4D97-AF65-F5344CB8AC3E}">
        <p14:creationId xmlns:p14="http://schemas.microsoft.com/office/powerpoint/2010/main" val="22193016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EDB53-5E16-E614-1375-7E0BA89679A8}"/>
              </a:ext>
            </a:extLst>
          </p:cNvPr>
          <p:cNvSpPr>
            <a:spLocks noGrp="1"/>
          </p:cNvSpPr>
          <p:nvPr>
            <p:ph type="ctrTitle"/>
          </p:nvPr>
        </p:nvSpPr>
        <p:spPr/>
        <p:txBody>
          <a:bodyPr/>
          <a:lstStyle/>
          <a:p>
            <a:r>
              <a:rPr lang="en-US" b="1" dirty="0"/>
              <a:t>Recovery Pathways</a:t>
            </a:r>
            <a:br>
              <a:rPr lang="en-US" dirty="0"/>
            </a:br>
            <a:endParaRPr lang="en-US" dirty="0"/>
          </a:p>
        </p:txBody>
      </p:sp>
      <p:sp>
        <p:nvSpPr>
          <p:cNvPr id="3" name="Subtitle 2">
            <a:extLst>
              <a:ext uri="{FF2B5EF4-FFF2-40B4-BE49-F238E27FC236}">
                <a16:creationId xmlns:a16="http://schemas.microsoft.com/office/drawing/2014/main" id="{92A59F7C-57C0-4EBF-77DE-6BDEED32881D}"/>
              </a:ext>
            </a:extLst>
          </p:cNvPr>
          <p:cNvSpPr>
            <a:spLocks noGrp="1"/>
          </p:cNvSpPr>
          <p:nvPr>
            <p:ph type="subTitle" idx="1"/>
          </p:nvPr>
        </p:nvSpPr>
        <p:spPr/>
        <p:txBody>
          <a:bodyPr>
            <a:normAutofit lnSpcReduction="10000"/>
          </a:bodyPr>
          <a:lstStyle/>
          <a:p>
            <a:r>
              <a:rPr lang="en-US" dirty="0"/>
              <a:t>James Randall Noblitt PhD</a:t>
            </a:r>
          </a:p>
          <a:p>
            <a:r>
              <a:rPr lang="en-US" dirty="0"/>
              <a:t>Alliant University</a:t>
            </a:r>
          </a:p>
          <a:p>
            <a:r>
              <a:rPr lang="en-US" dirty="0"/>
              <a:t>Los Angeles CA</a:t>
            </a:r>
          </a:p>
          <a:p>
            <a:r>
              <a:rPr lang="en-US" dirty="0"/>
              <a:t>randynoblitt48@aol.com</a:t>
            </a:r>
          </a:p>
        </p:txBody>
      </p:sp>
    </p:spTree>
    <p:extLst>
      <p:ext uri="{BB962C8B-B14F-4D97-AF65-F5344CB8AC3E}">
        <p14:creationId xmlns:p14="http://schemas.microsoft.com/office/powerpoint/2010/main" val="6651809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617A5BF1-E83C-D773-9B3F-BCC064BBE7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64FBC1-75BF-0091-9EC0-AE63F8F591B8}"/>
              </a:ext>
            </a:extLst>
          </p:cNvPr>
          <p:cNvSpPr>
            <a:spLocks noGrp="1"/>
          </p:cNvSpPr>
          <p:nvPr>
            <p:ph type="title"/>
          </p:nvPr>
        </p:nvSpPr>
        <p:spPr/>
        <p:txBody>
          <a:bodyPr>
            <a:normAutofit fontScale="90000"/>
          </a:bodyPr>
          <a:lstStyle/>
          <a:p>
            <a:r>
              <a:rPr lang="en-US" dirty="0"/>
              <a:t>What is Recovery?</a:t>
            </a:r>
            <a:br>
              <a:rPr lang="en-US" dirty="0"/>
            </a:br>
            <a:r>
              <a:rPr lang="en-US" dirty="0"/>
              <a:t>Consensus Statement (2004) continued</a:t>
            </a:r>
            <a:br>
              <a:rPr lang="en-US" dirty="0"/>
            </a:br>
            <a:endParaRPr lang="en-US" dirty="0"/>
          </a:p>
        </p:txBody>
      </p:sp>
      <p:sp>
        <p:nvSpPr>
          <p:cNvPr id="3" name="Content Placeholder 2">
            <a:extLst>
              <a:ext uri="{FF2B5EF4-FFF2-40B4-BE49-F238E27FC236}">
                <a16:creationId xmlns:a16="http://schemas.microsoft.com/office/drawing/2014/main" id="{93C7B18A-5A00-A4E5-F2F1-4C9B57E4D951}"/>
              </a:ext>
            </a:extLst>
          </p:cNvPr>
          <p:cNvSpPr>
            <a:spLocks noGrp="1"/>
          </p:cNvSpPr>
          <p:nvPr>
            <p:ph idx="1"/>
          </p:nvPr>
        </p:nvSpPr>
        <p:spPr>
          <a:xfrm>
            <a:off x="838200" y="999744"/>
            <a:ext cx="10515600" cy="5858256"/>
          </a:xfrm>
        </p:spPr>
        <p:txBody>
          <a:bodyPr>
            <a:normAutofit fontScale="77500" lnSpcReduction="20000"/>
          </a:bodyPr>
          <a:lstStyle/>
          <a:p>
            <a:pPr marL="0" indent="0">
              <a:buNone/>
            </a:pPr>
            <a:endParaRPr lang="en-US" dirty="0"/>
          </a:p>
          <a:p>
            <a:r>
              <a:rPr lang="en-US" sz="3400" b="1" dirty="0"/>
              <a:t>Responsibility: </a:t>
            </a:r>
            <a:r>
              <a:rPr lang="en-US" sz="3400" dirty="0"/>
              <a:t>Consumers have a personal responsibility for their own self-care and journeys of recovery. Taking steps towards their goals may require great courage. Consumers must strive to understand and give meaning to their experiences and identify coping strategies and healing processes to promote their own wellness.</a:t>
            </a:r>
            <a:endParaRPr lang="en-US" sz="3400" b="1" dirty="0"/>
          </a:p>
          <a:p>
            <a:r>
              <a:rPr lang="en-US" sz="3400" b="1" dirty="0"/>
              <a:t>Hope:</a:t>
            </a:r>
            <a:r>
              <a:rPr lang="en-US" sz="3400" dirty="0"/>
              <a:t> Recovery provides the essential and motivating message of a better future— that people can and do overcome the barriers and obstacles that confront them. Hope is internalized; but can be fostered by peers, families, friends, providers, and others. Hope is the catalyst of the recovery process. Mental health recovery not only benefits individuals with mental health disabilities by focusing on their abilities to live, work, learn, and fully participate in our society, but also enriches the texture of American community life. America reaps the benefits of the contributions individuals with mental disabilities can make, ultimately becoming a stronger and healthier Nation.</a:t>
            </a:r>
            <a:endParaRPr lang="en-US" u="sng" dirty="0"/>
          </a:p>
          <a:p>
            <a:r>
              <a:rPr lang="en-US" u="sng" dirty="0"/>
              <a:t>Source: </a:t>
            </a:r>
            <a:r>
              <a:rPr lang="en-US" dirty="0"/>
              <a:t>Substance Abuse and Mental Health Services Administration (SAMHSA)</a:t>
            </a:r>
            <a:endParaRPr lang="en-US" u="sng" dirty="0"/>
          </a:p>
          <a:p>
            <a:r>
              <a:rPr lang="en-US" u="sng" dirty="0"/>
              <a:t>https://mhanational.org/position-statements/in-support-of-recovery-based-systems-transformation/</a:t>
            </a:r>
            <a:endParaRPr lang="en-US" dirty="0"/>
          </a:p>
          <a:p>
            <a:endParaRPr lang="en-US" dirty="0"/>
          </a:p>
        </p:txBody>
      </p:sp>
    </p:spTree>
    <p:extLst>
      <p:ext uri="{BB962C8B-B14F-4D97-AF65-F5344CB8AC3E}">
        <p14:creationId xmlns:p14="http://schemas.microsoft.com/office/powerpoint/2010/main" val="1594124655"/>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E8F12-886A-3ADD-D588-6EE8F2074A7B}"/>
              </a:ext>
            </a:extLst>
          </p:cNvPr>
          <p:cNvSpPr>
            <a:spLocks noGrp="1"/>
          </p:cNvSpPr>
          <p:nvPr>
            <p:ph type="title"/>
          </p:nvPr>
        </p:nvSpPr>
        <p:spPr/>
        <p:txBody>
          <a:bodyPr/>
          <a:lstStyle/>
          <a:p>
            <a:r>
              <a:rPr lang="en-US" dirty="0"/>
              <a:t>Consequences of Extreme Abuse</a:t>
            </a:r>
          </a:p>
        </p:txBody>
      </p:sp>
      <p:sp>
        <p:nvSpPr>
          <p:cNvPr id="3" name="Content Placeholder 2">
            <a:extLst>
              <a:ext uri="{FF2B5EF4-FFF2-40B4-BE49-F238E27FC236}">
                <a16:creationId xmlns:a16="http://schemas.microsoft.com/office/drawing/2014/main" id="{9275A43E-E7AB-FD4F-ADD6-1C6B3C4A8FFA}"/>
              </a:ext>
            </a:extLst>
          </p:cNvPr>
          <p:cNvSpPr>
            <a:spLocks noGrp="1"/>
          </p:cNvSpPr>
          <p:nvPr>
            <p:ph idx="1"/>
          </p:nvPr>
        </p:nvSpPr>
        <p:spPr/>
        <p:txBody>
          <a:bodyPr/>
          <a:lstStyle/>
          <a:p>
            <a:r>
              <a:rPr lang="en-US" dirty="0"/>
              <a:t>Dissociation (including dissociative disorders)</a:t>
            </a:r>
          </a:p>
          <a:p>
            <a:pPr lvl="1"/>
            <a:r>
              <a:rPr lang="en-US" dirty="0"/>
              <a:t>Dissociation of identity e.g., DID,OSDD, amnesia, trance</a:t>
            </a:r>
          </a:p>
          <a:p>
            <a:r>
              <a:rPr lang="en-US" dirty="0"/>
              <a:t>Recurring trauma response (e.g., PTSD) intrusive affect, recollections (flashbacks), avoidance</a:t>
            </a:r>
          </a:p>
          <a:p>
            <a:r>
              <a:rPr lang="en-US" dirty="0"/>
              <a:t>Dysregulated emotions (sadness, fear, anxiety, anger)</a:t>
            </a:r>
          </a:p>
          <a:p>
            <a:r>
              <a:rPr lang="en-US" dirty="0"/>
              <a:t>Feeling alone and alienated from others</a:t>
            </a:r>
          </a:p>
          <a:p>
            <a:r>
              <a:rPr lang="en-US" dirty="0"/>
              <a:t>Difficulty trusting others</a:t>
            </a:r>
          </a:p>
          <a:p>
            <a:r>
              <a:rPr lang="en-US" dirty="0"/>
              <a:t>Being triggered by reminders of abuse</a:t>
            </a:r>
          </a:p>
          <a:p>
            <a:r>
              <a:rPr lang="en-US" dirty="0"/>
              <a:t>Experience of a trauma-bond with perpetrators</a:t>
            </a:r>
          </a:p>
        </p:txBody>
      </p:sp>
    </p:spTree>
    <p:extLst>
      <p:ext uri="{BB962C8B-B14F-4D97-AF65-F5344CB8AC3E}">
        <p14:creationId xmlns:p14="http://schemas.microsoft.com/office/powerpoint/2010/main" val="9254553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07DAC-2A19-888C-B495-07F58025274B}"/>
              </a:ext>
            </a:extLst>
          </p:cNvPr>
          <p:cNvSpPr>
            <a:spLocks noGrp="1"/>
          </p:cNvSpPr>
          <p:nvPr>
            <p:ph type="title"/>
          </p:nvPr>
        </p:nvSpPr>
        <p:spPr/>
        <p:txBody>
          <a:bodyPr/>
          <a:lstStyle/>
          <a:p>
            <a:r>
              <a:rPr lang="en-US" dirty="0"/>
              <a:t>Some Obstacles to Recovery</a:t>
            </a:r>
          </a:p>
        </p:txBody>
      </p:sp>
      <p:sp>
        <p:nvSpPr>
          <p:cNvPr id="3" name="Content Placeholder 2">
            <a:extLst>
              <a:ext uri="{FF2B5EF4-FFF2-40B4-BE49-F238E27FC236}">
                <a16:creationId xmlns:a16="http://schemas.microsoft.com/office/drawing/2014/main" id="{53B9D35B-3EB4-2795-7962-C40E9AB19120}"/>
              </a:ext>
            </a:extLst>
          </p:cNvPr>
          <p:cNvSpPr>
            <a:spLocks noGrp="1"/>
          </p:cNvSpPr>
          <p:nvPr>
            <p:ph idx="1"/>
          </p:nvPr>
        </p:nvSpPr>
        <p:spPr/>
        <p:txBody>
          <a:bodyPr/>
          <a:lstStyle/>
          <a:p>
            <a:r>
              <a:rPr lang="en-US" dirty="0"/>
              <a:t>Healthcare providers often are uninformed and have misconceptions about abuse and abuse survivors.</a:t>
            </a:r>
          </a:p>
          <a:p>
            <a:r>
              <a:rPr lang="en-US" dirty="0"/>
              <a:t>Survivors have limited financial resources.</a:t>
            </a:r>
          </a:p>
          <a:p>
            <a:r>
              <a:rPr lang="en-US" dirty="0"/>
              <a:t>Survivors have difficulty with memory and integrated functioning</a:t>
            </a:r>
          </a:p>
          <a:p>
            <a:r>
              <a:rPr lang="en-US" dirty="0"/>
              <a:t>Survivors sometimes get stuck in either nonstop trauma experience (dysregulated emotions) or denial (feeling shut down/numb).</a:t>
            </a:r>
          </a:p>
          <a:p>
            <a:r>
              <a:rPr lang="en-US" dirty="0"/>
              <a:t>Survivors often have parts with attachment to their perpetrators.</a:t>
            </a:r>
          </a:p>
        </p:txBody>
      </p:sp>
    </p:spTree>
    <p:extLst>
      <p:ext uri="{BB962C8B-B14F-4D97-AF65-F5344CB8AC3E}">
        <p14:creationId xmlns:p14="http://schemas.microsoft.com/office/powerpoint/2010/main" val="1703680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82593682-3679-B92E-E30D-FC882E1554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ADCC56-81A7-16F7-9627-5CCED6C701B1}"/>
              </a:ext>
            </a:extLst>
          </p:cNvPr>
          <p:cNvSpPr>
            <a:spLocks noGrp="1"/>
          </p:cNvSpPr>
          <p:nvPr>
            <p:ph type="title"/>
          </p:nvPr>
        </p:nvSpPr>
        <p:spPr/>
        <p:txBody>
          <a:bodyPr>
            <a:normAutofit fontScale="90000"/>
          </a:bodyPr>
          <a:lstStyle/>
          <a:p>
            <a:r>
              <a:rPr lang="en-US" dirty="0"/>
              <a:t>General Recovery Trajectories</a:t>
            </a:r>
            <a:br>
              <a:rPr lang="en-US" dirty="0"/>
            </a:br>
            <a:r>
              <a:rPr lang="en-US" dirty="0"/>
              <a:t>Stages 1-5</a:t>
            </a:r>
            <a:br>
              <a:rPr lang="en-US" dirty="0"/>
            </a:br>
            <a:endParaRPr lang="en-US" dirty="0"/>
          </a:p>
        </p:txBody>
      </p:sp>
      <p:sp>
        <p:nvSpPr>
          <p:cNvPr id="3" name="Content Placeholder 2">
            <a:extLst>
              <a:ext uri="{FF2B5EF4-FFF2-40B4-BE49-F238E27FC236}">
                <a16:creationId xmlns:a16="http://schemas.microsoft.com/office/drawing/2014/main" id="{10B8F31F-CD31-9B39-501E-D957794B4879}"/>
              </a:ext>
            </a:extLst>
          </p:cNvPr>
          <p:cNvSpPr>
            <a:spLocks noGrp="1"/>
          </p:cNvSpPr>
          <p:nvPr>
            <p:ph idx="1"/>
          </p:nvPr>
        </p:nvSpPr>
        <p:spPr/>
        <p:txBody>
          <a:bodyPr/>
          <a:lstStyle/>
          <a:p>
            <a:r>
              <a:rPr lang="en-US" dirty="0"/>
              <a:t>Each person’s recovery trajectory is unique, but this generally outlines the recovery pattern for many survivors.</a:t>
            </a:r>
          </a:p>
          <a:p>
            <a:endParaRPr lang="en-US" dirty="0"/>
          </a:p>
        </p:txBody>
      </p:sp>
    </p:spTree>
    <p:extLst>
      <p:ext uri="{BB962C8B-B14F-4D97-AF65-F5344CB8AC3E}">
        <p14:creationId xmlns:p14="http://schemas.microsoft.com/office/powerpoint/2010/main" val="1056297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E78560AD-767D-9370-2785-C874F15B3E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A75A17-B7C3-2EE2-BB9B-6B570D8682DB}"/>
              </a:ext>
            </a:extLst>
          </p:cNvPr>
          <p:cNvSpPr>
            <a:spLocks noGrp="1"/>
          </p:cNvSpPr>
          <p:nvPr>
            <p:ph type="title"/>
          </p:nvPr>
        </p:nvSpPr>
        <p:spPr/>
        <p:txBody>
          <a:bodyPr>
            <a:normAutofit fontScale="90000"/>
          </a:bodyPr>
          <a:lstStyle/>
          <a:p>
            <a:r>
              <a:rPr lang="en-US" dirty="0"/>
              <a:t>General Recovery Trajectories</a:t>
            </a:r>
            <a:br>
              <a:rPr lang="en-US" dirty="0"/>
            </a:br>
            <a:r>
              <a:rPr lang="en-US" dirty="0"/>
              <a:t>Stage 1</a:t>
            </a:r>
            <a:br>
              <a:rPr lang="en-US" dirty="0"/>
            </a:br>
            <a:endParaRPr lang="en-US" dirty="0"/>
          </a:p>
        </p:txBody>
      </p:sp>
      <p:sp>
        <p:nvSpPr>
          <p:cNvPr id="3" name="Content Placeholder 2">
            <a:extLst>
              <a:ext uri="{FF2B5EF4-FFF2-40B4-BE49-F238E27FC236}">
                <a16:creationId xmlns:a16="http://schemas.microsoft.com/office/drawing/2014/main" id="{89B25A11-3DEE-D282-1410-6968D82C9DCA}"/>
              </a:ext>
            </a:extLst>
          </p:cNvPr>
          <p:cNvSpPr>
            <a:spLocks noGrp="1"/>
          </p:cNvSpPr>
          <p:nvPr>
            <p:ph idx="1"/>
          </p:nvPr>
        </p:nvSpPr>
        <p:spPr/>
        <p:txBody>
          <a:bodyPr/>
          <a:lstStyle/>
          <a:p>
            <a:r>
              <a:rPr lang="en-US" dirty="0"/>
              <a:t>The survivor has little insight or awareness of the extent of their abuses due to their own amnesia and denial. There may be awareness of inner turmoil, but little clear understanding. They may seek mental health services and get various psychiatric diagnoses and sometimes are prescribed medicines.</a:t>
            </a:r>
          </a:p>
          <a:p>
            <a:endParaRPr lang="en-US" dirty="0"/>
          </a:p>
        </p:txBody>
      </p:sp>
    </p:spTree>
    <p:extLst>
      <p:ext uri="{BB962C8B-B14F-4D97-AF65-F5344CB8AC3E}">
        <p14:creationId xmlns:p14="http://schemas.microsoft.com/office/powerpoint/2010/main" val="13919348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D0886ECF-400B-53E0-C063-4855A66B99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09DC51-525C-3946-D0B6-5911940F9263}"/>
              </a:ext>
            </a:extLst>
          </p:cNvPr>
          <p:cNvSpPr>
            <a:spLocks noGrp="1"/>
          </p:cNvSpPr>
          <p:nvPr>
            <p:ph type="title"/>
          </p:nvPr>
        </p:nvSpPr>
        <p:spPr/>
        <p:txBody>
          <a:bodyPr>
            <a:normAutofit fontScale="90000"/>
          </a:bodyPr>
          <a:lstStyle/>
          <a:p>
            <a:r>
              <a:rPr lang="en-US" dirty="0"/>
              <a:t>General Recovery Trajectories</a:t>
            </a:r>
            <a:br>
              <a:rPr lang="en-US" dirty="0"/>
            </a:br>
            <a:r>
              <a:rPr lang="en-US" dirty="0"/>
              <a:t>Stage 2</a:t>
            </a:r>
            <a:br>
              <a:rPr lang="en-US" dirty="0"/>
            </a:br>
            <a:endParaRPr lang="en-US" dirty="0"/>
          </a:p>
        </p:txBody>
      </p:sp>
      <p:sp>
        <p:nvSpPr>
          <p:cNvPr id="3" name="Content Placeholder 2">
            <a:extLst>
              <a:ext uri="{FF2B5EF4-FFF2-40B4-BE49-F238E27FC236}">
                <a16:creationId xmlns:a16="http://schemas.microsoft.com/office/drawing/2014/main" id="{F2ECEB71-DCA4-FE95-29A9-8B894B809191}"/>
              </a:ext>
            </a:extLst>
          </p:cNvPr>
          <p:cNvSpPr>
            <a:spLocks noGrp="1"/>
          </p:cNvSpPr>
          <p:nvPr>
            <p:ph idx="1"/>
          </p:nvPr>
        </p:nvSpPr>
        <p:spPr/>
        <p:txBody>
          <a:bodyPr/>
          <a:lstStyle/>
          <a:p>
            <a:r>
              <a:rPr lang="en-US" dirty="0"/>
              <a:t>The survivor has established a trusting relationship with a therapist. In this climate of trust and safety the survivor may spontaneously begin developing insights and experiencing “flashes”  images, sensations, or flashbacks of past traumas. During this stage many therapists try to help the survivor maintain stability (as per the ISSTD phase I approach) as their narratives begin to emerge.</a:t>
            </a:r>
          </a:p>
        </p:txBody>
      </p:sp>
    </p:spTree>
    <p:extLst>
      <p:ext uri="{BB962C8B-B14F-4D97-AF65-F5344CB8AC3E}">
        <p14:creationId xmlns:p14="http://schemas.microsoft.com/office/powerpoint/2010/main" val="27526504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80CA29B5-00A8-1BF8-40A1-FC4670B079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2A3E97-5794-2D61-5D6C-1026CABF3236}"/>
              </a:ext>
            </a:extLst>
          </p:cNvPr>
          <p:cNvSpPr>
            <a:spLocks noGrp="1"/>
          </p:cNvSpPr>
          <p:nvPr>
            <p:ph type="title"/>
          </p:nvPr>
        </p:nvSpPr>
        <p:spPr/>
        <p:txBody>
          <a:bodyPr>
            <a:normAutofit fontScale="90000"/>
          </a:bodyPr>
          <a:lstStyle/>
          <a:p>
            <a:r>
              <a:rPr lang="en-US" dirty="0"/>
              <a:t>General Recovery Trajectories</a:t>
            </a:r>
            <a:br>
              <a:rPr lang="en-US" dirty="0"/>
            </a:br>
            <a:r>
              <a:rPr lang="en-US" dirty="0"/>
              <a:t>Stage 3</a:t>
            </a:r>
            <a:br>
              <a:rPr lang="en-US" dirty="0"/>
            </a:br>
            <a:endParaRPr lang="en-US" dirty="0"/>
          </a:p>
        </p:txBody>
      </p:sp>
      <p:sp>
        <p:nvSpPr>
          <p:cNvPr id="3" name="Content Placeholder 2">
            <a:extLst>
              <a:ext uri="{FF2B5EF4-FFF2-40B4-BE49-F238E27FC236}">
                <a16:creationId xmlns:a16="http://schemas.microsoft.com/office/drawing/2014/main" id="{389ECFD0-1711-EF0C-B799-BE2E3D7A2ABC}"/>
              </a:ext>
            </a:extLst>
          </p:cNvPr>
          <p:cNvSpPr>
            <a:spLocks noGrp="1"/>
          </p:cNvSpPr>
          <p:nvPr>
            <p:ph idx="1"/>
          </p:nvPr>
        </p:nvSpPr>
        <p:spPr/>
        <p:txBody>
          <a:bodyPr/>
          <a:lstStyle/>
          <a:p>
            <a:r>
              <a:rPr lang="en-US" dirty="0"/>
              <a:t>The survivor may begin learning about the extent of their dissociation of identity. Do they have parts? A system? An inner landscape? Do they experience switching? Co-consciousness? Trigger-responsiveness? They begin learning to better manage emotional reactivity and their trigger-responsiveness.</a:t>
            </a:r>
          </a:p>
        </p:txBody>
      </p:sp>
    </p:spTree>
    <p:extLst>
      <p:ext uri="{BB962C8B-B14F-4D97-AF65-F5344CB8AC3E}">
        <p14:creationId xmlns:p14="http://schemas.microsoft.com/office/powerpoint/2010/main" val="39456340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61004A5F-BD38-2109-6139-7EA3D5069A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56D3B7-0EC5-C28A-1D17-A01A0FC94021}"/>
              </a:ext>
            </a:extLst>
          </p:cNvPr>
          <p:cNvSpPr>
            <a:spLocks noGrp="1"/>
          </p:cNvSpPr>
          <p:nvPr>
            <p:ph type="title"/>
          </p:nvPr>
        </p:nvSpPr>
        <p:spPr/>
        <p:txBody>
          <a:bodyPr>
            <a:normAutofit fontScale="90000"/>
          </a:bodyPr>
          <a:lstStyle/>
          <a:p>
            <a:r>
              <a:rPr lang="en-US" dirty="0"/>
              <a:t>General Recovery Trajectories</a:t>
            </a:r>
            <a:br>
              <a:rPr lang="en-US" dirty="0"/>
            </a:br>
            <a:r>
              <a:rPr lang="en-US" dirty="0"/>
              <a:t>Stage 4</a:t>
            </a:r>
            <a:br>
              <a:rPr lang="en-US" dirty="0"/>
            </a:br>
            <a:endParaRPr lang="en-US" dirty="0"/>
          </a:p>
        </p:txBody>
      </p:sp>
      <p:sp>
        <p:nvSpPr>
          <p:cNvPr id="3" name="Content Placeholder 2">
            <a:extLst>
              <a:ext uri="{FF2B5EF4-FFF2-40B4-BE49-F238E27FC236}">
                <a16:creationId xmlns:a16="http://schemas.microsoft.com/office/drawing/2014/main" id="{4E1C2016-C387-AD54-9202-51D19EDC7C60}"/>
              </a:ext>
            </a:extLst>
          </p:cNvPr>
          <p:cNvSpPr>
            <a:spLocks noGrp="1"/>
          </p:cNvSpPr>
          <p:nvPr>
            <p:ph idx="1"/>
          </p:nvPr>
        </p:nvSpPr>
        <p:spPr/>
        <p:txBody>
          <a:bodyPr/>
          <a:lstStyle/>
          <a:p>
            <a:r>
              <a:rPr lang="en-US" dirty="0"/>
              <a:t>The survivor may begin learning about the extent of their dissociation of identity. Do they have parts? A system and map? An inner landscape? Do they experience switching? Co-consciousness? Trigger-responsiveness? They begin learning to better manage emotional reactivity and their trigger-responsiveness. Their trauma-narrative develops increasing completeness and coherence.</a:t>
            </a:r>
          </a:p>
        </p:txBody>
      </p:sp>
    </p:spTree>
    <p:extLst>
      <p:ext uri="{BB962C8B-B14F-4D97-AF65-F5344CB8AC3E}">
        <p14:creationId xmlns:p14="http://schemas.microsoft.com/office/powerpoint/2010/main" val="19201264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41FCD172-5204-914A-F78E-C8B9073C49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94067C-A6FD-F4C6-8572-B103718C20A6}"/>
              </a:ext>
            </a:extLst>
          </p:cNvPr>
          <p:cNvSpPr>
            <a:spLocks noGrp="1"/>
          </p:cNvSpPr>
          <p:nvPr>
            <p:ph type="title"/>
          </p:nvPr>
        </p:nvSpPr>
        <p:spPr/>
        <p:txBody>
          <a:bodyPr>
            <a:normAutofit fontScale="90000"/>
          </a:bodyPr>
          <a:lstStyle/>
          <a:p>
            <a:r>
              <a:rPr lang="en-US" dirty="0"/>
              <a:t>General Recovery Trajectories</a:t>
            </a:r>
            <a:br>
              <a:rPr lang="en-US" dirty="0"/>
            </a:br>
            <a:r>
              <a:rPr lang="en-US" dirty="0"/>
              <a:t>Stage 5</a:t>
            </a:r>
            <a:br>
              <a:rPr lang="en-US" dirty="0"/>
            </a:br>
            <a:endParaRPr lang="en-US" dirty="0"/>
          </a:p>
        </p:txBody>
      </p:sp>
      <p:sp>
        <p:nvSpPr>
          <p:cNvPr id="3" name="Content Placeholder 2">
            <a:extLst>
              <a:ext uri="{FF2B5EF4-FFF2-40B4-BE49-F238E27FC236}">
                <a16:creationId xmlns:a16="http://schemas.microsoft.com/office/drawing/2014/main" id="{23625503-2387-1844-D60C-79D970D0256C}"/>
              </a:ext>
            </a:extLst>
          </p:cNvPr>
          <p:cNvSpPr>
            <a:spLocks noGrp="1"/>
          </p:cNvSpPr>
          <p:nvPr>
            <p:ph idx="1"/>
          </p:nvPr>
        </p:nvSpPr>
        <p:spPr/>
        <p:txBody>
          <a:bodyPr/>
          <a:lstStyle/>
          <a:p>
            <a:r>
              <a:rPr lang="en-US" dirty="0"/>
              <a:t>The survivor has desensitized most of their trauma response; and stabilized most of their maladaptive mood fluctuations. They are able to maintain long-term interpersonal relationships and engage in productive work. They do not do self harm. At this point it is clear that the survivor is either functioning with healthy multiplicity, or has experienced a fusion of their parts.</a:t>
            </a:r>
          </a:p>
        </p:txBody>
      </p:sp>
    </p:spTree>
    <p:extLst>
      <p:ext uri="{BB962C8B-B14F-4D97-AF65-F5344CB8AC3E}">
        <p14:creationId xmlns:p14="http://schemas.microsoft.com/office/powerpoint/2010/main" val="38551978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8323C-AB73-474E-C4AF-853908C4763F}"/>
              </a:ext>
            </a:extLst>
          </p:cNvPr>
          <p:cNvSpPr>
            <a:spLocks noGrp="1"/>
          </p:cNvSpPr>
          <p:nvPr>
            <p:ph type="title"/>
          </p:nvPr>
        </p:nvSpPr>
        <p:spPr/>
        <p:txBody>
          <a:bodyPr>
            <a:normAutofit/>
          </a:bodyPr>
          <a:lstStyle/>
          <a:p>
            <a:r>
              <a:rPr lang="en-US" dirty="0"/>
              <a:t>Specific Recovery Pathways and Resources:</a:t>
            </a:r>
            <a:br>
              <a:rPr lang="en-US" dirty="0"/>
            </a:br>
            <a:r>
              <a:rPr lang="en-US" dirty="0"/>
              <a:t>Community Support and Engagement</a:t>
            </a:r>
          </a:p>
        </p:txBody>
      </p:sp>
      <p:sp>
        <p:nvSpPr>
          <p:cNvPr id="3" name="Content Placeholder 2">
            <a:extLst>
              <a:ext uri="{FF2B5EF4-FFF2-40B4-BE49-F238E27FC236}">
                <a16:creationId xmlns:a16="http://schemas.microsoft.com/office/drawing/2014/main" id="{16A29DF7-BF27-9AB1-CCB2-9452E09DEDEA}"/>
              </a:ext>
            </a:extLst>
          </p:cNvPr>
          <p:cNvSpPr>
            <a:spLocks noGrp="1"/>
          </p:cNvSpPr>
          <p:nvPr>
            <p:ph idx="1"/>
          </p:nvPr>
        </p:nvSpPr>
        <p:spPr/>
        <p:txBody>
          <a:bodyPr/>
          <a:lstStyle/>
          <a:p>
            <a:r>
              <a:rPr lang="en-US" dirty="0"/>
              <a:t>Find your community (or communities)</a:t>
            </a:r>
          </a:p>
          <a:p>
            <a:r>
              <a:rPr lang="en-US" dirty="0"/>
              <a:t>My communities include family, friends, work colleagues, etc.</a:t>
            </a:r>
          </a:p>
          <a:p>
            <a:r>
              <a:rPr lang="en-US" dirty="0"/>
              <a:t>Survivors don’t always have access to safe communities.</a:t>
            </a:r>
          </a:p>
          <a:p>
            <a:r>
              <a:rPr lang="en-US" dirty="0"/>
              <a:t>In extreme abuse scenarios survivors are often discouraged from having safe attachments. Sometimes it is helpful to build ties to new safe individuals and communities.</a:t>
            </a:r>
          </a:p>
        </p:txBody>
      </p:sp>
    </p:spTree>
    <p:extLst>
      <p:ext uri="{BB962C8B-B14F-4D97-AF65-F5344CB8AC3E}">
        <p14:creationId xmlns:p14="http://schemas.microsoft.com/office/powerpoint/2010/main" val="2755556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64053CBF-3932-45FF-8285-EE5146085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2E751C04-BEA6-446B-A678-9C74819EBD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2625A013-D9BE-43C4-AF21-6F2B003EF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reeform: Shape 13">
              <a:extLst>
                <a:ext uri="{FF2B5EF4-FFF2-40B4-BE49-F238E27FC236}">
                  <a16:creationId xmlns:a16="http://schemas.microsoft.com/office/drawing/2014/main" id="{F7875715-EC2E-457F-851D-F6C817685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Shape 14">
              <a:extLst>
                <a:ext uri="{FF2B5EF4-FFF2-40B4-BE49-F238E27FC236}">
                  <a16:creationId xmlns:a16="http://schemas.microsoft.com/office/drawing/2014/main" id="{F7E41CC6-0C83-40EE-80BB-79394D9E9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00603498-5DFE-4D26-BFB5-C9269C9BD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6A127AD4-0EFD-9CE4-82A7-7B284B397D76}"/>
              </a:ext>
            </a:extLst>
          </p:cNvPr>
          <p:cNvSpPr>
            <a:spLocks noGrp="1"/>
          </p:cNvSpPr>
          <p:nvPr>
            <p:ph type="title"/>
          </p:nvPr>
        </p:nvSpPr>
        <p:spPr>
          <a:xfrm>
            <a:off x="1511807" y="991261"/>
            <a:ext cx="9599785" cy="3556246"/>
          </a:xfrm>
        </p:spPr>
        <p:txBody>
          <a:bodyPr>
            <a:normAutofit fontScale="90000"/>
          </a:bodyPr>
          <a:lstStyle/>
          <a:p>
            <a:r>
              <a:rPr lang="en-US" sz="3600" dirty="0">
                <a:solidFill>
                  <a:schemeClr val="tx2"/>
                </a:solidFill>
              </a:rPr>
              <a:t>Randy Noblitt is a Professor of Clinical Psychology at Alliant University, and a licensed psychologist in Texas and New Mexico where he provides online psychological services via the Headway platform. His listing on the </a:t>
            </a:r>
            <a:r>
              <a:rPr lang="en-US" sz="3600" i="1" dirty="0">
                <a:solidFill>
                  <a:schemeClr val="tx2"/>
                </a:solidFill>
              </a:rPr>
              <a:t>Psychology Today </a:t>
            </a:r>
            <a:r>
              <a:rPr lang="en-US" sz="3600" dirty="0">
                <a:solidFill>
                  <a:schemeClr val="tx2"/>
                </a:solidFill>
              </a:rPr>
              <a:t>website provides additional information.</a:t>
            </a:r>
            <a:r>
              <a:rPr lang="en-US" sz="3600" i="1" dirty="0">
                <a:solidFill>
                  <a:schemeClr val="tx2"/>
                </a:solidFill>
              </a:rPr>
              <a:t> https://www.psychologytoday.com/us/therapists/james-randall-noblitt-austin-tx/</a:t>
            </a:r>
            <a:endParaRPr lang="en-US" sz="3600" dirty="0">
              <a:solidFill>
                <a:schemeClr val="tx2"/>
              </a:solidFill>
            </a:endParaRPr>
          </a:p>
        </p:txBody>
      </p:sp>
      <p:grpSp>
        <p:nvGrpSpPr>
          <p:cNvPr id="18" name="Group 17">
            <a:extLst>
              <a:ext uri="{FF2B5EF4-FFF2-40B4-BE49-F238E27FC236}">
                <a16:creationId xmlns:a16="http://schemas.microsoft.com/office/drawing/2014/main" id="{B63ACBA3-DEFD-4C6D-BBA0-64468FA99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62F7819D-2B89-4D80-A1C3-8B318116B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B7065990-2350-41B3-858B-20EF8744F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58DA7EC7-CAA0-4665-AA29-BFBA806EC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dirty="0"/>
            </a:p>
          </p:txBody>
        </p:sp>
        <p:sp>
          <p:nvSpPr>
            <p:cNvPr id="22" name="Freeform: Shape 21">
              <a:extLst>
                <a:ext uri="{FF2B5EF4-FFF2-40B4-BE49-F238E27FC236}">
                  <a16:creationId xmlns:a16="http://schemas.microsoft.com/office/drawing/2014/main" id="{B1132A14-489F-4CED-B626-2A1711C98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9360601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0B48B90E-F0B3-50F2-7CDC-39490D363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77C71C-0BF2-2D88-17C6-3566AE9364E2}"/>
              </a:ext>
            </a:extLst>
          </p:cNvPr>
          <p:cNvSpPr>
            <a:spLocks noGrp="1"/>
          </p:cNvSpPr>
          <p:nvPr>
            <p:ph type="title"/>
          </p:nvPr>
        </p:nvSpPr>
        <p:spPr/>
        <p:txBody>
          <a:bodyPr>
            <a:normAutofit/>
          </a:bodyPr>
          <a:lstStyle/>
          <a:p>
            <a:r>
              <a:rPr lang="en-US" dirty="0"/>
              <a:t>Specific Recovery Pathways and Resources: Education</a:t>
            </a:r>
          </a:p>
        </p:txBody>
      </p:sp>
      <p:sp>
        <p:nvSpPr>
          <p:cNvPr id="3" name="Content Placeholder 2">
            <a:extLst>
              <a:ext uri="{FF2B5EF4-FFF2-40B4-BE49-F238E27FC236}">
                <a16:creationId xmlns:a16="http://schemas.microsoft.com/office/drawing/2014/main" id="{8090D259-2879-D7D7-88CF-D43AC787E5D4}"/>
              </a:ext>
            </a:extLst>
          </p:cNvPr>
          <p:cNvSpPr>
            <a:spLocks noGrp="1"/>
          </p:cNvSpPr>
          <p:nvPr>
            <p:ph idx="1"/>
          </p:nvPr>
        </p:nvSpPr>
        <p:spPr/>
        <p:txBody>
          <a:bodyPr/>
          <a:lstStyle/>
          <a:p>
            <a:r>
              <a:rPr lang="en-US" dirty="0"/>
              <a:t>This is sometimes called psychoeducation.</a:t>
            </a:r>
          </a:p>
        </p:txBody>
      </p:sp>
    </p:spTree>
    <p:extLst>
      <p:ext uri="{BB962C8B-B14F-4D97-AF65-F5344CB8AC3E}">
        <p14:creationId xmlns:p14="http://schemas.microsoft.com/office/powerpoint/2010/main" val="29979641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E8779AC1-99CE-46E6-49D9-9D3A509602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AC450E-C914-13DC-80CF-63C72E666030}"/>
              </a:ext>
            </a:extLst>
          </p:cNvPr>
          <p:cNvSpPr>
            <a:spLocks noGrp="1"/>
          </p:cNvSpPr>
          <p:nvPr>
            <p:ph type="title"/>
          </p:nvPr>
        </p:nvSpPr>
        <p:spPr/>
        <p:txBody>
          <a:bodyPr>
            <a:normAutofit fontScale="90000"/>
          </a:bodyPr>
          <a:lstStyle/>
          <a:p>
            <a:r>
              <a:rPr lang="en-US" dirty="0"/>
              <a:t>Specific Recovery Pathways and Resources: Use of Clinical and Counseling Methods</a:t>
            </a:r>
            <a:br>
              <a:rPr lang="en-US" dirty="0"/>
            </a:br>
            <a:endParaRPr lang="en-US" dirty="0"/>
          </a:p>
        </p:txBody>
      </p:sp>
      <p:sp>
        <p:nvSpPr>
          <p:cNvPr id="3" name="Content Placeholder 2">
            <a:extLst>
              <a:ext uri="{FF2B5EF4-FFF2-40B4-BE49-F238E27FC236}">
                <a16:creationId xmlns:a16="http://schemas.microsoft.com/office/drawing/2014/main" id="{77D40696-1212-8210-D810-098DD1FB5EAD}"/>
              </a:ext>
            </a:extLst>
          </p:cNvPr>
          <p:cNvSpPr>
            <a:spLocks noGrp="1"/>
          </p:cNvSpPr>
          <p:nvPr>
            <p:ph idx="1"/>
          </p:nvPr>
        </p:nvSpPr>
        <p:spPr/>
        <p:txBody>
          <a:bodyPr/>
          <a:lstStyle/>
          <a:p>
            <a:r>
              <a:rPr lang="en-US" dirty="0"/>
              <a:t>This is my personal approach, although not all survivors use this pathway. </a:t>
            </a:r>
          </a:p>
        </p:txBody>
      </p:sp>
    </p:spTree>
    <p:extLst>
      <p:ext uri="{BB962C8B-B14F-4D97-AF65-F5344CB8AC3E}">
        <p14:creationId xmlns:p14="http://schemas.microsoft.com/office/powerpoint/2010/main" val="26827275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46ADB04F-D09B-7B4D-8640-DEDB97E1EB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486BFA-602F-D817-0A72-C7CA63208C84}"/>
              </a:ext>
            </a:extLst>
          </p:cNvPr>
          <p:cNvSpPr>
            <a:spLocks noGrp="1"/>
          </p:cNvSpPr>
          <p:nvPr>
            <p:ph type="title"/>
          </p:nvPr>
        </p:nvSpPr>
        <p:spPr/>
        <p:txBody>
          <a:bodyPr>
            <a:normAutofit fontScale="90000"/>
          </a:bodyPr>
          <a:lstStyle/>
          <a:p>
            <a:r>
              <a:rPr lang="en-US" dirty="0"/>
              <a:t>Specific Recovery Pathways and Resources: Accessing Economic Resources</a:t>
            </a:r>
            <a:br>
              <a:rPr lang="en-US" dirty="0"/>
            </a:br>
            <a:endParaRPr lang="en-US" dirty="0"/>
          </a:p>
        </p:txBody>
      </p:sp>
      <p:sp>
        <p:nvSpPr>
          <p:cNvPr id="3" name="Content Placeholder 2">
            <a:extLst>
              <a:ext uri="{FF2B5EF4-FFF2-40B4-BE49-F238E27FC236}">
                <a16:creationId xmlns:a16="http://schemas.microsoft.com/office/drawing/2014/main" id="{27FE3D72-E694-A7C6-6A09-1F23604EBCEB}"/>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40070335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33DD45F8-49B3-6CB4-8B0B-698DE78C98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14BD9C-0D1F-A980-B619-AA41F352D847}"/>
              </a:ext>
            </a:extLst>
          </p:cNvPr>
          <p:cNvSpPr>
            <a:spLocks noGrp="1"/>
          </p:cNvSpPr>
          <p:nvPr>
            <p:ph type="title"/>
          </p:nvPr>
        </p:nvSpPr>
        <p:spPr/>
        <p:txBody>
          <a:bodyPr>
            <a:normAutofit fontScale="90000"/>
          </a:bodyPr>
          <a:lstStyle/>
          <a:p>
            <a:r>
              <a:rPr lang="en-US" dirty="0"/>
              <a:t>Specific Recovery Pathways and Resources: Modifying Public Policy.</a:t>
            </a:r>
            <a:br>
              <a:rPr lang="en-US" dirty="0"/>
            </a:br>
            <a:endParaRPr lang="en-US" dirty="0"/>
          </a:p>
        </p:txBody>
      </p:sp>
      <p:sp>
        <p:nvSpPr>
          <p:cNvPr id="3" name="Content Placeholder 2">
            <a:extLst>
              <a:ext uri="{FF2B5EF4-FFF2-40B4-BE49-F238E27FC236}">
                <a16:creationId xmlns:a16="http://schemas.microsoft.com/office/drawing/2014/main" id="{7F3D9ED4-A1B4-F8E1-FBD8-44647B84CE9F}"/>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42591779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31879D22-0C60-7654-D618-6751FC31CF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07A13A-509D-63A8-635B-7B8864C4F926}"/>
              </a:ext>
            </a:extLst>
          </p:cNvPr>
          <p:cNvSpPr>
            <a:spLocks noGrp="1"/>
          </p:cNvSpPr>
          <p:nvPr>
            <p:ph type="title"/>
          </p:nvPr>
        </p:nvSpPr>
        <p:spPr/>
        <p:txBody>
          <a:bodyPr>
            <a:normAutofit/>
          </a:bodyPr>
          <a:lstStyle/>
          <a:p>
            <a:r>
              <a:rPr lang="en-US" dirty="0"/>
              <a:t>Summary/Conclusions</a:t>
            </a:r>
            <a:br>
              <a:rPr lang="en-US" dirty="0"/>
            </a:br>
            <a:endParaRPr lang="en-US" dirty="0"/>
          </a:p>
        </p:txBody>
      </p:sp>
      <p:sp>
        <p:nvSpPr>
          <p:cNvPr id="3" name="Content Placeholder 2">
            <a:extLst>
              <a:ext uri="{FF2B5EF4-FFF2-40B4-BE49-F238E27FC236}">
                <a16:creationId xmlns:a16="http://schemas.microsoft.com/office/drawing/2014/main" id="{3B6B554D-71B1-9101-26FC-9991CBE56955}"/>
              </a:ext>
            </a:extLst>
          </p:cNvPr>
          <p:cNvSpPr>
            <a:spLocks noGrp="1"/>
          </p:cNvSpPr>
          <p:nvPr>
            <p:ph idx="1"/>
          </p:nvPr>
        </p:nvSpPr>
        <p:spPr/>
        <p:txBody>
          <a:bodyPr/>
          <a:lstStyle/>
          <a:p>
            <a:r>
              <a:rPr lang="en-US" dirty="0"/>
              <a:t>Q &amp; A</a:t>
            </a:r>
          </a:p>
        </p:txBody>
      </p:sp>
    </p:spTree>
    <p:extLst>
      <p:ext uri="{BB962C8B-B14F-4D97-AF65-F5344CB8AC3E}">
        <p14:creationId xmlns:p14="http://schemas.microsoft.com/office/powerpoint/2010/main" val="3356820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9B5E4-3126-C770-3A1B-060E840D4050}"/>
              </a:ext>
            </a:extLst>
          </p:cNvPr>
          <p:cNvSpPr>
            <a:spLocks noGrp="1"/>
          </p:cNvSpPr>
          <p:nvPr>
            <p:ph type="title"/>
          </p:nvPr>
        </p:nvSpPr>
        <p:spPr/>
        <p:txBody>
          <a:bodyPr/>
          <a:lstStyle/>
          <a:p>
            <a:r>
              <a:rPr lang="en-US" b="1" dirty="0"/>
              <a:t>Recovery Pathways</a:t>
            </a:r>
            <a:br>
              <a:rPr lang="en-US" dirty="0"/>
            </a:br>
            <a:endParaRPr lang="en-US" dirty="0"/>
          </a:p>
        </p:txBody>
      </p:sp>
      <p:sp>
        <p:nvSpPr>
          <p:cNvPr id="3" name="Content Placeholder 2">
            <a:extLst>
              <a:ext uri="{FF2B5EF4-FFF2-40B4-BE49-F238E27FC236}">
                <a16:creationId xmlns:a16="http://schemas.microsoft.com/office/drawing/2014/main" id="{930C66A6-C41C-C724-275F-A364F7B47815}"/>
              </a:ext>
            </a:extLst>
          </p:cNvPr>
          <p:cNvSpPr>
            <a:spLocks noGrp="1"/>
          </p:cNvSpPr>
          <p:nvPr>
            <p:ph idx="1"/>
          </p:nvPr>
        </p:nvSpPr>
        <p:spPr>
          <a:xfrm>
            <a:off x="838200" y="1304544"/>
            <a:ext cx="10515600" cy="4872419"/>
          </a:xfrm>
        </p:spPr>
        <p:txBody>
          <a:bodyPr>
            <a:normAutofit/>
          </a:bodyPr>
          <a:lstStyle/>
          <a:p>
            <a:pPr marL="0" indent="0">
              <a:buNone/>
            </a:pPr>
            <a:endParaRPr lang="en-US" dirty="0"/>
          </a:p>
          <a:p>
            <a:pPr marL="0" indent="0">
              <a:buNone/>
            </a:pPr>
            <a:r>
              <a:rPr lang="en-US" dirty="0"/>
              <a:t>This presentation addresses the variety of opportunities for recovery, as well as obstacles and challenges. Many survivors of extreme abuse are </a:t>
            </a:r>
            <a:r>
              <a:rPr lang="en-US"/>
              <a:t>currently engaged </a:t>
            </a:r>
            <a:r>
              <a:rPr lang="en-US" dirty="0"/>
              <a:t>in some form of recovery. Although incidents of severe abuse have occurred for much of human history, it is only recently that there has emerged a Survivors movement, and a general awareness that there are potential recovery pathways. These include community support and engagement, education, use of clinical and counseling methods, accessing economic resources, and modifying public policy.</a:t>
            </a:r>
          </a:p>
          <a:p>
            <a:pPr marL="0" indent="0">
              <a:buNone/>
            </a:pPr>
            <a:endParaRPr lang="en-US" dirty="0"/>
          </a:p>
          <a:p>
            <a:endParaRPr lang="en-US" dirty="0"/>
          </a:p>
        </p:txBody>
      </p:sp>
    </p:spTree>
    <p:extLst>
      <p:ext uri="{BB962C8B-B14F-4D97-AF65-F5344CB8AC3E}">
        <p14:creationId xmlns:p14="http://schemas.microsoft.com/office/powerpoint/2010/main" val="2247893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A067C-2DF1-AC14-C0D0-23D49EE1909D}"/>
              </a:ext>
            </a:extLst>
          </p:cNvPr>
          <p:cNvSpPr>
            <a:spLocks noGrp="1"/>
          </p:cNvSpPr>
          <p:nvPr>
            <p:ph type="title"/>
          </p:nvPr>
        </p:nvSpPr>
        <p:spPr/>
        <p:txBody>
          <a:bodyPr/>
          <a:lstStyle/>
          <a:p>
            <a:r>
              <a:rPr lang="en-US" dirty="0"/>
              <a:t>What are recovery pathways?</a:t>
            </a:r>
            <a:br>
              <a:rPr lang="en-US" dirty="0"/>
            </a:br>
            <a:endParaRPr lang="en-US" dirty="0"/>
          </a:p>
        </p:txBody>
      </p:sp>
      <p:sp>
        <p:nvSpPr>
          <p:cNvPr id="3" name="Content Placeholder 2">
            <a:extLst>
              <a:ext uri="{FF2B5EF4-FFF2-40B4-BE49-F238E27FC236}">
                <a16:creationId xmlns:a16="http://schemas.microsoft.com/office/drawing/2014/main" id="{BF730A5F-DE63-7848-23EE-6DE57DDE9BB6}"/>
              </a:ext>
            </a:extLst>
          </p:cNvPr>
          <p:cNvSpPr>
            <a:spLocks noGrp="1"/>
          </p:cNvSpPr>
          <p:nvPr>
            <p:ph idx="1"/>
          </p:nvPr>
        </p:nvSpPr>
        <p:spPr/>
        <p:txBody>
          <a:bodyPr>
            <a:normAutofit/>
          </a:bodyPr>
          <a:lstStyle/>
          <a:p>
            <a:pPr marL="0" indent="0">
              <a:buNone/>
            </a:pPr>
            <a:r>
              <a:rPr lang="en-US" dirty="0"/>
              <a:t>AI Overview:</a:t>
            </a:r>
          </a:p>
          <a:p>
            <a:pPr marL="0" indent="0">
              <a:buNone/>
            </a:pPr>
            <a:r>
              <a:rPr lang="en-US" dirty="0"/>
              <a:t>“A recovery path refers to the highly personalized, step-by-step route an individual takes to heal, regain stability, and improve their overall wellness. This term is primarily used in addiction treatment and mental health but can also apply to physical healing after a severe illness, trauma, or surgery”</a:t>
            </a:r>
          </a:p>
          <a:p>
            <a:endParaRPr lang="en-US" dirty="0"/>
          </a:p>
          <a:p>
            <a:pPr marL="0" indent="0">
              <a:buNone/>
            </a:pPr>
            <a:r>
              <a:rPr lang="en-US" dirty="0"/>
              <a:t>“Because every individual's background, strengths, and challenges are unique, recovery paths are highly customizable and rarely look exactly the same for two people.” (Google AI)</a:t>
            </a:r>
          </a:p>
          <a:p>
            <a:endParaRPr lang="en-US" dirty="0"/>
          </a:p>
        </p:txBody>
      </p:sp>
    </p:spTree>
    <p:extLst>
      <p:ext uri="{BB962C8B-B14F-4D97-AF65-F5344CB8AC3E}">
        <p14:creationId xmlns:p14="http://schemas.microsoft.com/office/powerpoint/2010/main" val="2972949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92EA62EE-C423-1B60-7271-DD059AD8B5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EF1EF1-BA43-0DD8-CBB0-99B841B3320D}"/>
              </a:ext>
            </a:extLst>
          </p:cNvPr>
          <p:cNvSpPr>
            <a:spLocks noGrp="1"/>
          </p:cNvSpPr>
          <p:nvPr>
            <p:ph type="title"/>
          </p:nvPr>
        </p:nvSpPr>
        <p:spPr/>
        <p:txBody>
          <a:bodyPr>
            <a:normAutofit fontScale="90000"/>
          </a:bodyPr>
          <a:lstStyle/>
          <a:p>
            <a:r>
              <a:rPr lang="en-US" dirty="0"/>
              <a:t>The Recovery Model as an Alternative to the Medical Model</a:t>
            </a:r>
            <a:br>
              <a:rPr lang="en-US" dirty="0"/>
            </a:br>
            <a:endParaRPr lang="en-US" dirty="0"/>
          </a:p>
        </p:txBody>
      </p:sp>
      <p:sp>
        <p:nvSpPr>
          <p:cNvPr id="3" name="Content Placeholder 2">
            <a:extLst>
              <a:ext uri="{FF2B5EF4-FFF2-40B4-BE49-F238E27FC236}">
                <a16:creationId xmlns:a16="http://schemas.microsoft.com/office/drawing/2014/main" id="{693567B0-8D9A-DC54-6D3D-A4F0C775352D}"/>
              </a:ext>
            </a:extLst>
          </p:cNvPr>
          <p:cNvSpPr>
            <a:spLocks noGrp="1"/>
          </p:cNvSpPr>
          <p:nvPr>
            <p:ph idx="1"/>
          </p:nvPr>
        </p:nvSpPr>
        <p:spPr/>
        <p:txBody>
          <a:bodyPr>
            <a:normAutofit/>
          </a:bodyPr>
          <a:lstStyle/>
          <a:p>
            <a:r>
              <a:rPr lang="en-US" dirty="0"/>
              <a:t>Strengths of Medical Model:</a:t>
            </a:r>
          </a:p>
          <a:p>
            <a:pPr lvl="1"/>
            <a:r>
              <a:rPr lang="en-US" dirty="0"/>
              <a:t>The Medical model can provide a rationale for understanding psychological distress and justification for funding treatment and providing disability compensation.</a:t>
            </a:r>
          </a:p>
          <a:p>
            <a:r>
              <a:rPr lang="en-US" dirty="0"/>
              <a:t>Weaknesses of Medical Model:</a:t>
            </a:r>
          </a:p>
          <a:p>
            <a:pPr lvl="1"/>
            <a:r>
              <a:rPr lang="en-US" dirty="0"/>
              <a:t>The Medical Model can be</a:t>
            </a:r>
          </a:p>
          <a:p>
            <a:pPr lvl="2"/>
            <a:r>
              <a:rPr lang="en-US" dirty="0"/>
              <a:t>Rigid</a:t>
            </a:r>
          </a:p>
          <a:p>
            <a:pPr lvl="2"/>
            <a:r>
              <a:rPr lang="en-US" dirty="0"/>
              <a:t>Paternalistic/hierarchical/disempowering</a:t>
            </a:r>
          </a:p>
          <a:p>
            <a:pPr lvl="2"/>
            <a:r>
              <a:rPr lang="en-US" dirty="0"/>
              <a:t>Misguided/misinformed</a:t>
            </a:r>
          </a:p>
          <a:p>
            <a:endParaRPr lang="en-US" dirty="0"/>
          </a:p>
        </p:txBody>
      </p:sp>
    </p:spTree>
    <p:extLst>
      <p:ext uri="{BB962C8B-B14F-4D97-AF65-F5344CB8AC3E}">
        <p14:creationId xmlns:p14="http://schemas.microsoft.com/office/powerpoint/2010/main" val="3415631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B92754A4-21EF-B17B-D5B3-A827B52245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CEDBEC-5BFC-A6B8-BD39-22EE67032667}"/>
              </a:ext>
            </a:extLst>
          </p:cNvPr>
          <p:cNvSpPr>
            <a:spLocks noGrp="1"/>
          </p:cNvSpPr>
          <p:nvPr>
            <p:ph type="title"/>
          </p:nvPr>
        </p:nvSpPr>
        <p:spPr/>
        <p:txBody>
          <a:bodyPr>
            <a:normAutofit fontScale="90000"/>
          </a:bodyPr>
          <a:lstStyle/>
          <a:p>
            <a:r>
              <a:rPr lang="en-US" dirty="0"/>
              <a:t>What is Recovery?</a:t>
            </a:r>
            <a:br>
              <a:rPr lang="en-US" dirty="0"/>
            </a:br>
            <a:r>
              <a:rPr lang="en-US" dirty="0"/>
              <a:t>Consensus Statement (SAMHSA, 2004)</a:t>
            </a:r>
            <a:br>
              <a:rPr lang="en-US" dirty="0"/>
            </a:br>
            <a:endParaRPr lang="en-US" dirty="0"/>
          </a:p>
        </p:txBody>
      </p:sp>
      <p:sp>
        <p:nvSpPr>
          <p:cNvPr id="3" name="Content Placeholder 2">
            <a:extLst>
              <a:ext uri="{FF2B5EF4-FFF2-40B4-BE49-F238E27FC236}">
                <a16:creationId xmlns:a16="http://schemas.microsoft.com/office/drawing/2014/main" id="{E8BB35C0-73C7-5054-3579-235F9E9A5FEB}"/>
              </a:ext>
            </a:extLst>
          </p:cNvPr>
          <p:cNvSpPr>
            <a:spLocks noGrp="1"/>
          </p:cNvSpPr>
          <p:nvPr>
            <p:ph idx="1"/>
          </p:nvPr>
        </p:nvSpPr>
        <p:spPr/>
        <p:txBody>
          <a:bodyPr>
            <a:normAutofit fontScale="85000" lnSpcReduction="10000"/>
          </a:bodyPr>
          <a:lstStyle/>
          <a:p>
            <a:r>
              <a:rPr lang="en-US" dirty="0"/>
              <a:t>The resulting National Consensus Statement identified the 10 key elements of recovery as follows:</a:t>
            </a:r>
          </a:p>
          <a:p>
            <a:r>
              <a:rPr lang="en-US" b="1" dirty="0"/>
              <a:t>Self-Direction:</a:t>
            </a:r>
            <a:r>
              <a:rPr lang="en-US" dirty="0"/>
              <a:t> Consumers lead, control, exercise choice over, and determine their own path of recovery by optimizing autonomy, independence, and control of resources to achieve a self-determined life. By definition, the recovery process must be self-directed by the individual, who defines his or her own life goals and designs a unique path towards those goals.</a:t>
            </a:r>
          </a:p>
          <a:p>
            <a:r>
              <a:rPr lang="en-US" b="1" dirty="0"/>
              <a:t>Individualized and Person-Centered: </a:t>
            </a:r>
            <a:r>
              <a:rPr lang="en-US" dirty="0"/>
              <a:t>There are multiple pathways to recovery based on an individual’s unique strengths and resiliencies as well as his or her needs, preferences, experiences (including past trauma), and cultural background in all of its diverse representations. Individuals also identify recovery as being an ongoing journey and an end result as well as an overall paradigm for achieving wellness and optimal mental health.</a:t>
            </a:r>
          </a:p>
          <a:p>
            <a:endParaRPr lang="en-US" dirty="0"/>
          </a:p>
        </p:txBody>
      </p:sp>
    </p:spTree>
    <p:extLst>
      <p:ext uri="{BB962C8B-B14F-4D97-AF65-F5344CB8AC3E}">
        <p14:creationId xmlns:p14="http://schemas.microsoft.com/office/powerpoint/2010/main" val="27832661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3B684022-65A6-7691-FB1E-BB1F75FBEE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3E4433-8094-D2E2-517B-69134A8A9C45}"/>
              </a:ext>
            </a:extLst>
          </p:cNvPr>
          <p:cNvSpPr>
            <a:spLocks noGrp="1"/>
          </p:cNvSpPr>
          <p:nvPr>
            <p:ph type="title"/>
          </p:nvPr>
        </p:nvSpPr>
        <p:spPr/>
        <p:txBody>
          <a:bodyPr>
            <a:normAutofit fontScale="90000"/>
          </a:bodyPr>
          <a:lstStyle/>
          <a:p>
            <a:r>
              <a:rPr lang="en-US" dirty="0"/>
              <a:t>What is Recovery?</a:t>
            </a:r>
            <a:br>
              <a:rPr lang="en-US" dirty="0"/>
            </a:br>
            <a:r>
              <a:rPr lang="en-US" dirty="0"/>
              <a:t>Consensus Statement (2004) continued</a:t>
            </a:r>
            <a:br>
              <a:rPr lang="en-US" dirty="0"/>
            </a:br>
            <a:endParaRPr lang="en-US" dirty="0"/>
          </a:p>
        </p:txBody>
      </p:sp>
      <p:sp>
        <p:nvSpPr>
          <p:cNvPr id="3" name="Content Placeholder 2">
            <a:extLst>
              <a:ext uri="{FF2B5EF4-FFF2-40B4-BE49-F238E27FC236}">
                <a16:creationId xmlns:a16="http://schemas.microsoft.com/office/drawing/2014/main" id="{10C318A8-4A70-2AFA-7921-ABBC8AABCF8B}"/>
              </a:ext>
            </a:extLst>
          </p:cNvPr>
          <p:cNvSpPr>
            <a:spLocks noGrp="1"/>
          </p:cNvSpPr>
          <p:nvPr>
            <p:ph idx="1"/>
          </p:nvPr>
        </p:nvSpPr>
        <p:spPr>
          <a:xfrm>
            <a:off x="838200" y="1825624"/>
            <a:ext cx="10515600" cy="5032376"/>
          </a:xfrm>
        </p:spPr>
        <p:txBody>
          <a:bodyPr>
            <a:normAutofit fontScale="85000" lnSpcReduction="20000"/>
          </a:bodyPr>
          <a:lstStyle/>
          <a:p>
            <a:r>
              <a:rPr lang="en-US" sz="3100" b="1" dirty="0"/>
              <a:t>Empowerment:</a:t>
            </a:r>
            <a:r>
              <a:rPr lang="en-US" sz="3100" dirty="0"/>
              <a:t> Consumers have the authority to choose from a range of options and to participate in all decisions—including the allocation of resources—that will affect their lives and be educated and supported in so doing. They have the ability to join with other consumers to collectively and effectively speak for themselves about their needs, wants, desires, and aspirations. Through empowerment, an individual gains control of his or her own destiny and influences the organizational and societal structures in his or her life.</a:t>
            </a:r>
          </a:p>
          <a:p>
            <a:r>
              <a:rPr lang="en-US" sz="3100" b="1" dirty="0"/>
              <a:t>Holistic:</a:t>
            </a:r>
            <a:r>
              <a:rPr lang="en-US" sz="3100" dirty="0"/>
              <a:t> Recovery encompasses an individual’s whole life, including mind, body, spirit, and community. Recovery embraces all aspects of life, including housing, employment, education, mental health and healthcare treatment and services, complementary and naturalistic services, addictions treatment, spirituality, creativity, social networks, community participation, and family supports as determined by the person. Families, providers, organizations, systems, communities, and society play crucial roles in creating and maintaining meaningful opportunities for consumer access to these supports.</a:t>
            </a:r>
          </a:p>
          <a:p>
            <a:endParaRPr lang="en-US" sz="3400" dirty="0"/>
          </a:p>
          <a:p>
            <a:pPr marL="0" indent="0">
              <a:buNone/>
            </a:pPr>
            <a:endParaRPr lang="en-US" dirty="0"/>
          </a:p>
        </p:txBody>
      </p:sp>
    </p:spTree>
    <p:extLst>
      <p:ext uri="{BB962C8B-B14F-4D97-AF65-F5344CB8AC3E}">
        <p14:creationId xmlns:p14="http://schemas.microsoft.com/office/powerpoint/2010/main" val="964224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94C80981-3FB5-3E02-957B-2615F4CC35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AEC34E-6CD5-364F-FA5D-CFA8C8B8CB21}"/>
              </a:ext>
            </a:extLst>
          </p:cNvPr>
          <p:cNvSpPr>
            <a:spLocks noGrp="1"/>
          </p:cNvSpPr>
          <p:nvPr>
            <p:ph type="title"/>
          </p:nvPr>
        </p:nvSpPr>
        <p:spPr/>
        <p:txBody>
          <a:bodyPr>
            <a:normAutofit fontScale="90000"/>
          </a:bodyPr>
          <a:lstStyle/>
          <a:p>
            <a:r>
              <a:rPr lang="en-US" dirty="0"/>
              <a:t>What is Recovery?</a:t>
            </a:r>
            <a:br>
              <a:rPr lang="en-US" dirty="0"/>
            </a:br>
            <a:r>
              <a:rPr lang="en-US" dirty="0"/>
              <a:t>Consensus Statement (2004) continued</a:t>
            </a:r>
            <a:br>
              <a:rPr lang="en-US" dirty="0"/>
            </a:br>
            <a:endParaRPr lang="en-US" dirty="0"/>
          </a:p>
        </p:txBody>
      </p:sp>
      <p:sp>
        <p:nvSpPr>
          <p:cNvPr id="3" name="Content Placeholder 2">
            <a:extLst>
              <a:ext uri="{FF2B5EF4-FFF2-40B4-BE49-F238E27FC236}">
                <a16:creationId xmlns:a16="http://schemas.microsoft.com/office/drawing/2014/main" id="{E9CBC50B-0283-7EFC-E183-FE0823F6D4FC}"/>
              </a:ext>
            </a:extLst>
          </p:cNvPr>
          <p:cNvSpPr>
            <a:spLocks noGrp="1"/>
          </p:cNvSpPr>
          <p:nvPr>
            <p:ph idx="1"/>
          </p:nvPr>
        </p:nvSpPr>
        <p:spPr/>
        <p:txBody>
          <a:bodyPr>
            <a:normAutofit fontScale="92500" lnSpcReduction="20000"/>
          </a:bodyPr>
          <a:lstStyle/>
          <a:p>
            <a:endParaRPr lang="en-US" b="1" dirty="0"/>
          </a:p>
          <a:p>
            <a:pPr lvl="0"/>
            <a:r>
              <a:rPr lang="en-US" b="1" dirty="0"/>
              <a:t>Non-Linear: </a:t>
            </a:r>
            <a:r>
              <a:rPr lang="en-US" dirty="0"/>
              <a:t>Recovery is not a step-by-step process but one based on continual growth, occasional setbacks, and learning from experience. Recovery begins with an initial stage of awareness in which a person recognizes that positive change is possible. This awareness enables the consumer to move on to fully engage in the work of recovery.</a:t>
            </a:r>
          </a:p>
          <a:p>
            <a:pPr lvl="0"/>
            <a:r>
              <a:rPr lang="en-US" b="1" dirty="0"/>
              <a:t>Strengths-Based:</a:t>
            </a:r>
            <a:r>
              <a:rPr lang="en-US" dirty="0"/>
              <a:t> Recovery focuses on valuing and building on the multiple capacities, resiliencies, talents, coping abilities, and inherent worth of individuals. By building on these strengths, consumers leave stymied life roles behind and engage in new life roles (e.g., partner, caregiver, friend, student, employee). The process of recovery moves forward through interaction with others in supportive, trust-based relationships.</a:t>
            </a:r>
          </a:p>
          <a:p>
            <a:endParaRPr lang="en-US" dirty="0"/>
          </a:p>
        </p:txBody>
      </p:sp>
    </p:spTree>
    <p:extLst>
      <p:ext uri="{BB962C8B-B14F-4D97-AF65-F5344CB8AC3E}">
        <p14:creationId xmlns:p14="http://schemas.microsoft.com/office/powerpoint/2010/main" val="13875488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BF3A1CE9-8A12-49D0-4C24-2F5C86E82A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B434AD-34AB-B3FA-C7A5-DBC95A2A1875}"/>
              </a:ext>
            </a:extLst>
          </p:cNvPr>
          <p:cNvSpPr>
            <a:spLocks noGrp="1"/>
          </p:cNvSpPr>
          <p:nvPr>
            <p:ph type="title"/>
          </p:nvPr>
        </p:nvSpPr>
        <p:spPr/>
        <p:txBody>
          <a:bodyPr>
            <a:normAutofit fontScale="90000"/>
          </a:bodyPr>
          <a:lstStyle/>
          <a:p>
            <a:r>
              <a:rPr lang="en-US" dirty="0"/>
              <a:t>What is Recovery?</a:t>
            </a:r>
            <a:br>
              <a:rPr lang="en-US" dirty="0"/>
            </a:br>
            <a:r>
              <a:rPr lang="en-US" dirty="0"/>
              <a:t>Consensus Statement (2004) continued</a:t>
            </a:r>
            <a:br>
              <a:rPr lang="en-US" dirty="0"/>
            </a:br>
            <a:endParaRPr lang="en-US" dirty="0"/>
          </a:p>
        </p:txBody>
      </p:sp>
      <p:sp>
        <p:nvSpPr>
          <p:cNvPr id="3" name="Content Placeholder 2">
            <a:extLst>
              <a:ext uri="{FF2B5EF4-FFF2-40B4-BE49-F238E27FC236}">
                <a16:creationId xmlns:a16="http://schemas.microsoft.com/office/drawing/2014/main" id="{6B86397F-BCC2-5104-C47A-2DA79E224FA2}"/>
              </a:ext>
            </a:extLst>
          </p:cNvPr>
          <p:cNvSpPr>
            <a:spLocks noGrp="1"/>
          </p:cNvSpPr>
          <p:nvPr>
            <p:ph idx="1"/>
          </p:nvPr>
        </p:nvSpPr>
        <p:spPr/>
        <p:txBody>
          <a:bodyPr>
            <a:normAutofit lnSpcReduction="10000"/>
          </a:bodyPr>
          <a:lstStyle/>
          <a:p>
            <a:r>
              <a:rPr lang="en-US" b="1" dirty="0"/>
              <a:t>Peer Support: </a:t>
            </a:r>
            <a:r>
              <a:rPr lang="en-US" dirty="0"/>
              <a:t>Mutual support—including the sharing of experiential knowledge and skills and social learning—plays an invaluable role in recovery. Consumers encourage and engage other consumers in recovery, and provide each other with a sense of belonging, supportive relationships, valued roles, and community.</a:t>
            </a:r>
          </a:p>
          <a:p>
            <a:r>
              <a:rPr lang="en-US" b="1" dirty="0"/>
              <a:t>Respect:</a:t>
            </a:r>
            <a:r>
              <a:rPr lang="en-US" dirty="0"/>
              <a:t> Community, systems, and societal acceptance and appreciation of consumers —including protecting their rights and eliminating discrimination and stigma—are crucial in achieving recovery. Self-acceptance and regaining belief in one’s self are particularly vital. Respect ensures the inclusion and full participation of consumers in all aspects of their lives.</a:t>
            </a:r>
          </a:p>
          <a:p>
            <a:endParaRPr lang="en-US" dirty="0"/>
          </a:p>
        </p:txBody>
      </p:sp>
    </p:spTree>
    <p:extLst>
      <p:ext uri="{BB962C8B-B14F-4D97-AF65-F5344CB8AC3E}">
        <p14:creationId xmlns:p14="http://schemas.microsoft.com/office/powerpoint/2010/main" val="215823410"/>
      </p:ext>
    </p:extLst>
  </p:cSld>
  <p:clrMapOvr>
    <a:masterClrMapping/>
  </p:clrMapOvr>
</p:sld>
</file>

<file path=ppt/theme/theme1.xml><?xml version="1.0" encoding="utf-8"?>
<a:theme xmlns:a="http://schemas.openxmlformats.org/drawingml/2006/main" name="Office Theme">
  <a:themeElements>
    <a:clrScheme name="Custom 4">
      <a:dk1>
        <a:sysClr val="windowText" lastClr="000000"/>
      </a:dk1>
      <a:lt1>
        <a:sysClr val="window" lastClr="FFFFFF"/>
      </a:lt1>
      <a:dk2>
        <a:srgbClr val="0E2841"/>
      </a:dk2>
      <a:lt2>
        <a:srgbClr val="E8E8E8"/>
      </a:lt2>
      <a:accent1>
        <a:srgbClr val="156082"/>
      </a:accent1>
      <a:accent2>
        <a:srgbClr val="E97132"/>
      </a:accent2>
      <a:accent3>
        <a:srgbClr val="196B24"/>
      </a:accent3>
      <a:accent4>
        <a:srgbClr val="C1E4F5"/>
      </a:accent4>
      <a:accent5>
        <a:srgbClr val="A02B93"/>
      </a:accent5>
      <a:accent6>
        <a:srgbClr val="4EA72E"/>
      </a:accent6>
      <a:hlink>
        <a:srgbClr val="83CAEB"/>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613"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E723DA6C-40A0-4C7D-B74F-87C3CE21FCAA}">
  <we:reference id="ddb52196-dcbf-49d4-9528-6b1bffaa1dbd" version="2.0.5.0" store="EXCatalog" storeType="EXCatalog"/>
  <we:alternateReferences>
    <we:reference id="WA200007445" version="2.0.5.0" store="en-US" storeType="OMEX"/>
  </we:alternateReferences>
  <we:properties/>
  <we:bindings/>
  <we:snapshot xmlns:r="http://schemas.openxmlformats.org/officeDocument/2006/relationships"/>
</we:webextension>
</file>

<file path=docMetadata/LabelInfo.xml><?xml version="1.0" encoding="utf-8"?>
<clbl:labelList xmlns:clbl="http://schemas.microsoft.com/office/2020/mipLabelMetadata">
  <clbl:label id="{368b38f0-8cae-4607-8ceb-553b94b7a9d5}" enabled="1" method="Standard" siteId="{3ef51dea-185f-49c7-9f4d-f2142ef89865}" contentBits="0" removed="0"/>
</clbl:labelList>
</file>

<file path=docProps/app.xml><?xml version="1.0" encoding="utf-8"?>
<Properties xmlns="http://schemas.openxmlformats.org/officeDocument/2006/extended-properties" xmlns:vt="http://schemas.openxmlformats.org/officeDocument/2006/docPropsVTypes">
  <Template/>
  <TotalTime>7456</TotalTime>
  <Words>1776</Words>
  <Application>Microsoft Office PowerPoint</Application>
  <PresentationFormat>Widescreen</PresentationFormat>
  <Paragraphs>82</Paragraphs>
  <Slides>24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Aptos</vt:lpstr>
      <vt:lpstr>Aptos Display</vt:lpstr>
      <vt:lpstr>Arial</vt:lpstr>
      <vt:lpstr>Office Theme</vt:lpstr>
      <vt:lpstr>Recovery Pathways </vt:lpstr>
      <vt:lpstr>Randy Noblitt is a Professor of Clinical Psychology at Alliant University, and a licensed psychologist in Texas and New Mexico where he provides online psychological services via the Headway platform. His listing on the Psychology Today website provides additional information. https://www.psychologytoday.com/us/therapists/james-randall-noblitt-austin-tx/</vt:lpstr>
      <vt:lpstr>Recovery Pathways </vt:lpstr>
      <vt:lpstr>What are recovery pathways? </vt:lpstr>
      <vt:lpstr>The Recovery Model as an Alternative to the Medical Model </vt:lpstr>
      <vt:lpstr>What is Recovery? Consensus Statement (SAMHSA, 2004) </vt:lpstr>
      <vt:lpstr>What is Recovery? Consensus Statement (2004) continued </vt:lpstr>
      <vt:lpstr>What is Recovery? Consensus Statement (2004) continued </vt:lpstr>
      <vt:lpstr>What is Recovery? Consensus Statement (2004) continued </vt:lpstr>
      <vt:lpstr>What is Recovery? Consensus Statement (2004) continued </vt:lpstr>
      <vt:lpstr>Consequences of Extreme Abuse</vt:lpstr>
      <vt:lpstr>Some Obstacles to Recovery</vt:lpstr>
      <vt:lpstr>General Recovery Trajectories Stages 1-5 </vt:lpstr>
      <vt:lpstr>General Recovery Trajectories Stage 1 </vt:lpstr>
      <vt:lpstr>General Recovery Trajectories Stage 2 </vt:lpstr>
      <vt:lpstr>General Recovery Trajectories Stage 3 </vt:lpstr>
      <vt:lpstr>General Recovery Trajectories Stage 4 </vt:lpstr>
      <vt:lpstr>General Recovery Trajectories Stage 5 </vt:lpstr>
      <vt:lpstr>Specific Recovery Pathways and Resources: Community Support and Engagement</vt:lpstr>
      <vt:lpstr>Specific Recovery Pathways and Resources: Education</vt:lpstr>
      <vt:lpstr>Specific Recovery Pathways and Resources: Use of Clinical and Counseling Methods </vt:lpstr>
      <vt:lpstr>Specific Recovery Pathways and Resources: Accessing Economic Resources </vt:lpstr>
      <vt:lpstr>Specific Recovery Pathways and Resources: Modifying Public Policy. </vt:lpstr>
      <vt:lpstr>Summary/Conclusions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Randy Noblitt</dc:creator>
  <cp:lastModifiedBy>Randy Noblitt</cp:lastModifiedBy>
  <cp:revision>26</cp:revision>
  <dcterms:created xsi:type="dcterms:W3CDTF">2026-06-15T21:02:10Z</dcterms:created>
  <dcterms:modified xsi:type="dcterms:W3CDTF">2026-08-14T00:46:20Z</dcterms:modified>
</cp:coreProperties>
</file>